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9" r:id="rId3"/>
    <p:sldId id="256" r:id="rId4"/>
    <p:sldId id="257" r:id="rId5"/>
    <p:sldId id="258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0E12-6C4B-41CB-BDE3-FB9EA89797A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5C5B-1D95-41E0-99D9-BE3CA210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6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55C5B-1D95-41E0-99D9-BE3CA210C1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194A-6572-42A7-906D-D2340ED61CE9}" type="datetimeFigureOut">
              <a:rPr lang="en-US" smtClean="0"/>
              <a:pPr/>
              <a:t>10/8/2021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FEC4-D36C-4C43-90AB-47424D379F6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000" dirty="0">
                <a:solidFill>
                  <a:srgbClr val="FF0066"/>
                </a:solidFill>
                <a:latin typeface="Arial Rounded MT Bold" pitchFamily="34" charset="0"/>
              </a:rPr>
              <a:t>Unit – II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6000" dirty="0">
                <a:solidFill>
                  <a:srgbClr val="FF0066"/>
                </a:solidFill>
                <a:latin typeface="Arial Rounded MT Bold" pitchFamily="34" charset="0"/>
              </a:rPr>
              <a:t>Industrial Productions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8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n-US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Mr. S. N.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Mendhe</a:t>
            </a:r>
            <a:endParaRPr lang="en-US" sz="48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sz="4800" dirty="0">
                <a:solidFill>
                  <a:srgbClr val="FF0000"/>
                </a:solidFill>
                <a:latin typeface="Arial Rounded MT Bold" pitchFamily="34" charset="0"/>
              </a:rPr>
              <a:t>Department of Microbiology,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Shri</a:t>
            </a: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Shivaji</a:t>
            </a:r>
            <a:r>
              <a:rPr lang="en-US" sz="4800" dirty="0">
                <a:solidFill>
                  <a:srgbClr val="0000CC"/>
                </a:solidFill>
                <a:latin typeface="Arial Rounded MT Bold" pitchFamily="34" charset="0"/>
              </a:rPr>
              <a:t> Science and Arts College, </a:t>
            </a:r>
            <a:r>
              <a:rPr lang="en-US" sz="4800" dirty="0" err="1">
                <a:solidFill>
                  <a:srgbClr val="0000CC"/>
                </a:solidFill>
                <a:latin typeface="Arial Rounded MT Bold" pitchFamily="34" charset="0"/>
              </a:rPr>
              <a:t>Chikhli</a:t>
            </a:r>
            <a:endParaRPr lang="en-IN" dirty="0">
              <a:solidFill>
                <a:srgbClr val="0000CC"/>
              </a:solidFill>
              <a:latin typeface="Arial Rounded MT Bold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716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66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   c)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Temperature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The fermentation process is carried out with the temperature range of 15 to 35</a:t>
            </a:r>
            <a:r>
              <a:rPr lang="en-US" baseline="30000" dirty="0" smtClean="0">
                <a:solidFill>
                  <a:srgbClr val="0000CC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C.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Temperature above 20</a:t>
            </a:r>
            <a:r>
              <a:rPr lang="en-US" baseline="30000" dirty="0" smtClean="0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 affects the quality of white wines and hence temperature should not exceed 20</a:t>
            </a:r>
            <a:r>
              <a:rPr lang="en-US" baseline="30000" dirty="0" smtClean="0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C.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However, for the production of red wines the temperature of fermentation is kept between 20 to 30</a:t>
            </a:r>
            <a:r>
              <a:rPr lang="en-US" baseline="30000" dirty="0" smtClean="0">
                <a:solidFill>
                  <a:srgbClr val="0000CC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C.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Temperature above 35</a:t>
            </a:r>
            <a:r>
              <a:rPr lang="en-US" baseline="30000" dirty="0" smtClean="0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 diminishes fermentation process.</a:t>
            </a:r>
            <a:endParaRPr lang="en-IN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   d)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pH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 :-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The pH of the grape juice varies between 3.0 to 3.9 because of its acid content, mainly tartaric acid, malic acid and citric acid.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This low pH is considered to be favorable for yeast activity.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The grapes that have permitted to become too mature or over ripe possess low acid content and high sugar content. 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Then in that case fruit acid tartaric acid, malic acid or citric acid may be added to restore the normal acidity.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b="1" dirty="0">
                <a:solidFill>
                  <a:srgbClr val="FF0066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  e)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Oxygen supply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Large supply of oxygen is essential in the beginning of fermentation for the rapid multiplication of yeast cells.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While later stage characterized by alcohol and CO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production rather than growth progress under anaerobic   </a:t>
            </a:r>
            <a:r>
              <a:rPr lang="en-US" dirty="0">
                <a:latin typeface="Cambria" pitchFamily="18" charset="0"/>
              </a:rPr>
              <a:t>condition.</a:t>
            </a:r>
            <a:r>
              <a:rPr lang="en-US" dirty="0"/>
              <a:t> </a:t>
            </a:r>
            <a:r>
              <a:rPr lang="en-US" dirty="0" smtClean="0">
                <a:latin typeface="Cambria" pitchFamily="18" charset="0"/>
              </a:rPr>
              <a:t>                </a:t>
            </a:r>
            <a:endParaRPr lang="en-IN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f)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Pressing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</a:t>
            </a:r>
            <a:r>
              <a:rPr lang="en-US" b="1" dirty="0" smtClean="0">
                <a:latin typeface="Cambria" pitchFamily="18" charset="0"/>
              </a:rPr>
              <a:t>-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After 3 to 5 days of active fermentation sufficient tannins and color is extracted from the skin of grapes.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When the color and tannin content is satisfactory the wine makers draw off the wine to separate it from the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pomace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(skin, seeds and pieces of stem). 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He does not wait for all sugar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to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 be fermented. </a:t>
            </a:r>
            <a:r>
              <a:rPr lang="en-US" dirty="0" err="1" smtClean="0">
                <a:solidFill>
                  <a:srgbClr val="003300"/>
                </a:solidFill>
                <a:latin typeface="Cambria" pitchFamily="18" charset="0"/>
              </a:rPr>
              <a:t>Pomace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 is separated from wine by pressing. </a:t>
            </a: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g)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Further fermentation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Wine free from </a:t>
            </a:r>
            <a:r>
              <a:rPr lang="en-US" dirty="0" err="1" smtClean="0">
                <a:solidFill>
                  <a:srgbClr val="FF0066"/>
                </a:solidFill>
                <a:latin typeface="Cambria" pitchFamily="18" charset="0"/>
              </a:rPr>
              <a:t>pomace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 is placed in closed storage tanks.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An atmosphere of CO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gas over the wine tends to inhibit the development of undesirable bacteria.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Residual sugars are fermented within 7 to 10 days.</a:t>
            </a:r>
          </a:p>
          <a:p>
            <a:pPr marL="0" indent="0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Clr>
                <a:srgbClr val="FF0000"/>
              </a:buClr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4.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Racking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Potassium </a:t>
            </a:r>
            <a:r>
              <a:rPr lang="en-US" dirty="0" err="1" smtClean="0">
                <a:solidFill>
                  <a:srgbClr val="0000CC"/>
                </a:solidFill>
                <a:latin typeface="Cambria" pitchFamily="18" charset="0"/>
              </a:rPr>
              <a:t>bitartarate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, tannins, proteins, yeast sediments at the end of fermentation.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Wines are racked to separate the wines from sediment.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Racking is performed to facilitate clearing of wines and prevents undesirable flavors from being extracted from the old yeast cells.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5.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Storage and Aging</a:t>
            </a:r>
            <a:r>
              <a:rPr lang="en-US" u="sng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most important changes that take place during storage and aging are clearing of wine and development of flavor.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Wine is placed in tanks for aging.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Wine storage tanks are generally constructed of white oak or red wood.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The tanks are completely filled with wine and sealed to prevent the entry of oxygen, which favors the growth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of acetic acid bacteria and cause spoilage of wine.</a:t>
            </a:r>
            <a:endParaRPr lang="en-IN" dirty="0">
              <a:solidFill>
                <a:srgbClr val="FF0066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ambria" pitchFamily="18" charset="0"/>
              </a:rPr>
              <a:t>Wines should be aged at least 8 to 10 months before consumption.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Wine is harsh and undrinkable after fermentation, but it gradually develops color, aroma and flavor during storage. 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b="1" dirty="0">
                <a:solidFill>
                  <a:srgbClr val="FF0066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  6.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Further Clarification and Bottling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In most of the modern wine making industries, further clarification of wines is done with finings such as casein, gelatin,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bentonite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spanish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clay etc.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The clarified wine is placed in oak barrels for bulk sale and in bottles or cans for unit sale.</a:t>
            </a:r>
            <a:endParaRPr lang="en-IN" dirty="0" smtClean="0">
              <a:solidFill>
                <a:srgbClr val="0000CC"/>
              </a:solidFill>
              <a:latin typeface="Cambria" pitchFamily="18" charset="0"/>
            </a:endParaRPr>
          </a:p>
          <a:p>
            <a:pPr marL="0" indent="0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3800" b="1" u="sng" dirty="0" smtClean="0">
                <a:solidFill>
                  <a:srgbClr val="FF0066"/>
                </a:solidFill>
                <a:latin typeface="Arial Rounded MT Bold" pitchFamily="34" charset="0"/>
              </a:rPr>
              <a:t>Defects of Wines</a:t>
            </a:r>
            <a:r>
              <a:rPr lang="en-US" sz="3800" b="1" dirty="0" smtClean="0">
                <a:solidFill>
                  <a:srgbClr val="FF0066"/>
                </a:solidFill>
                <a:latin typeface="Arial Rounded MT Bold" pitchFamily="34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These are caused by microorganisms and are known as “diseases of wine”. Generally wine diseases are of two types.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1) </a:t>
            </a:r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Diseases caused by aerobic microorganisms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–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aerobic diseases are caused by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mycodermas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and acetic acid bacteria.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These microorganisms grow well in wines in the presence of oxygen. </a:t>
            </a:r>
            <a:r>
              <a:rPr lang="en-US" dirty="0" err="1" smtClean="0">
                <a:solidFill>
                  <a:srgbClr val="0000CC"/>
                </a:solidFill>
                <a:latin typeface="Cambria" pitchFamily="18" charset="0"/>
              </a:rPr>
              <a:t>Mycoderma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 forms a film over the surface of wine and attack alcohol and occasionally organic acids present in wine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On the other hand acetic acid bacteria produce vinegar (acetic acid) from wine in the presence of oxygen unless they are destroyed or prevented from growing.</a:t>
            </a: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               CH3CH2OH  + O</a:t>
            </a:r>
            <a:r>
              <a:rPr lang="en-US" baseline="-25000" dirty="0" smtClean="0">
                <a:latin typeface="Cambria" pitchFamily="18" charset="0"/>
              </a:rPr>
              <a:t>2 </a:t>
            </a:r>
            <a:r>
              <a:rPr lang="en-US" dirty="0" smtClean="0">
                <a:latin typeface="Cambria" pitchFamily="18" charset="0"/>
              </a:rPr>
              <a:t>                    CH3COOH</a:t>
            </a:r>
            <a:endParaRPr lang="en-IN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              Ethanol                                       Acetic acid</a:t>
            </a: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2) </a:t>
            </a:r>
            <a:r>
              <a:rPr lang="en-US" u="sng" dirty="0" smtClean="0">
                <a:solidFill>
                  <a:srgbClr val="0000CC"/>
                </a:solidFill>
                <a:latin typeface="Cambria" pitchFamily="18" charset="0"/>
              </a:rPr>
              <a:t>Diseases caused by Facultative Anaerobes or Anaerobes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 – </a:t>
            </a:r>
            <a:endParaRPr lang="en-IN" dirty="0" smtClean="0">
              <a:solidFill>
                <a:srgbClr val="0000CC"/>
              </a:solidFill>
              <a:latin typeface="Cambria" pitchFamily="18" charset="0"/>
            </a:endParaRPr>
          </a:p>
          <a:p>
            <a:pPr marL="0" indent="0"/>
            <a:endParaRPr lang="en-IN" dirty="0"/>
          </a:p>
        </p:txBody>
      </p:sp>
      <p:sp>
        <p:nvSpPr>
          <p:cNvPr id="2" name="Right Arrow 1"/>
          <p:cNvSpPr/>
          <p:nvPr/>
        </p:nvSpPr>
        <p:spPr>
          <a:xfrm>
            <a:off x="4169656" y="5301208"/>
            <a:ext cx="97840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929718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0000CC"/>
              </a:buClr>
              <a:buFont typeface="Wingdings" pitchFamily="2" charset="2"/>
              <a:buChar char="§"/>
            </a:pPr>
            <a:r>
              <a:rPr lang="en-US" b="1" u="sng" dirty="0">
                <a:solidFill>
                  <a:srgbClr val="0000CC"/>
                </a:solidFill>
                <a:latin typeface="Arial Rounded MT Bold" pitchFamily="34" charset="0"/>
              </a:rPr>
              <a:t>INDUSTRIAL PRODUCTION OF </a:t>
            </a:r>
            <a:r>
              <a:rPr lang="en-US" b="1" u="sng" dirty="0" smtClean="0">
                <a:solidFill>
                  <a:srgbClr val="0000CC"/>
                </a:solidFill>
                <a:latin typeface="Arial Rounded MT Bold" pitchFamily="34" charset="0"/>
              </a:rPr>
              <a:t>WINES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Wine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is the product made by normal alcoholic fermentation of the fresh, sound and ripe grapes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It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is an example of alcoholic beverage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Beverages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produced from alcoholic fermentation of other fruits are also called as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wines, e.g.,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pear wine (from pears), orange wine (from orange), cherry wine (from cherry), blackberry wine (from berry), </a:t>
            </a:r>
            <a:r>
              <a:rPr lang="en-US" dirty="0" err="1">
                <a:solidFill>
                  <a:srgbClr val="FF0066"/>
                </a:solidFill>
                <a:latin typeface="Cambria" pitchFamily="18" charset="0"/>
              </a:rPr>
              <a:t>cidar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 wine (from apples) etc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>
                <a:latin typeface="Cambria" pitchFamily="18" charset="0"/>
              </a:rPr>
              <a:t> </a:t>
            </a:r>
            <a:r>
              <a:rPr lang="en-US" b="1" u="sng" dirty="0" smtClean="0">
                <a:solidFill>
                  <a:srgbClr val="003300"/>
                </a:solidFill>
                <a:latin typeface="Cambria" pitchFamily="18" charset="0"/>
              </a:rPr>
              <a:t>CLASSES </a:t>
            </a:r>
            <a:r>
              <a:rPr lang="en-US" b="1" u="sng" dirty="0">
                <a:solidFill>
                  <a:srgbClr val="003300"/>
                </a:solidFill>
                <a:latin typeface="Cambria" pitchFamily="18" charset="0"/>
              </a:rPr>
              <a:t>OF </a:t>
            </a:r>
            <a:r>
              <a:rPr lang="en-US" b="1" u="sng" dirty="0" smtClean="0">
                <a:solidFill>
                  <a:srgbClr val="003300"/>
                </a:solidFill>
                <a:latin typeface="Cambria" pitchFamily="18" charset="0"/>
              </a:rPr>
              <a:t>WINES:-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There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are endless varieties of wines and vary in 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color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, alcohol content, sugar content etc. and it is difficult to classify them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Some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important classes of wines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are—</a:t>
            </a:r>
          </a:p>
          <a:p>
            <a:pPr algn="just"/>
            <a:r>
              <a:rPr lang="en-US" b="1" dirty="0" smtClean="0">
                <a:latin typeface="Cambria" pitchFamily="18" charset="0"/>
              </a:rPr>
              <a:t>Table wine</a:t>
            </a:r>
            <a:r>
              <a:rPr lang="en-US" dirty="0" smtClean="0">
                <a:latin typeface="Cambria" pitchFamily="18" charset="0"/>
              </a:rPr>
              <a:t>-It </a:t>
            </a:r>
            <a:r>
              <a:rPr lang="en-US" dirty="0">
                <a:latin typeface="Cambria" pitchFamily="18" charset="0"/>
              </a:rPr>
              <a:t>contains about 8 –15 % alcohol by volume and is either red table wine when it </a:t>
            </a:r>
            <a:r>
              <a:rPr lang="en-US" dirty="0" smtClean="0">
                <a:latin typeface="Cambria" pitchFamily="18" charset="0"/>
              </a:rPr>
              <a:t>is </a:t>
            </a:r>
            <a:r>
              <a:rPr lang="en-US" dirty="0">
                <a:latin typeface="Cambria" pitchFamily="18" charset="0"/>
              </a:rPr>
              <a:t> red in </a:t>
            </a:r>
            <a:r>
              <a:rPr lang="en-US" dirty="0" smtClean="0">
                <a:latin typeface="Cambria" pitchFamily="18" charset="0"/>
              </a:rPr>
              <a:t>color or</a:t>
            </a:r>
            <a:endParaRPr lang="en-IN" dirty="0">
              <a:latin typeface="Cambria" pitchFamily="18" charset="0"/>
            </a:endParaRPr>
          </a:p>
          <a:p>
            <a:pPr marL="0" indent="0"/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8109982" y="172905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white table wine when it is white in 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color.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Red wines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-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Are red in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color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due to extraction of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color components from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the skin of grapes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In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making red wines, grapes are crushed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and 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fermented along with the skin, stems and pits, and are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only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subsequently pressed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3300"/>
                </a:solidFill>
                <a:latin typeface="Cambria" pitchFamily="18" charset="0"/>
              </a:rPr>
              <a:t>White wines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–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Are 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colorless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and are made from white grapes or 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from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the juice of grapes from which the skin have been 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removed.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Sweet wines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-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These wines contain high sugar concentration, which can be detected by taste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Dry wines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–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These wines contains too little sugar concentration to be detected by taste. </a:t>
            </a:r>
            <a:endParaRPr lang="en-US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CC"/>
                </a:solidFill>
                <a:latin typeface="Cambria" pitchFamily="18" charset="0"/>
              </a:rPr>
              <a:t>Sparkling wines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–These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wines contain CO</a:t>
            </a:r>
            <a:r>
              <a:rPr lang="en-US" baseline="-25000" dirty="0">
                <a:solidFill>
                  <a:srgbClr val="0000CC"/>
                </a:solidFill>
                <a:latin typeface="Cambria" pitchFamily="18" charset="0"/>
              </a:rPr>
              <a:t>2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 and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are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made effervescent by secondary fermentation in closed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 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containers generally in bottle itself.</a:t>
            </a:r>
          </a:p>
          <a:p>
            <a:pPr lvl="0" algn="just"/>
            <a:endParaRPr lang="en-IN" dirty="0">
              <a:solidFill>
                <a:srgbClr val="0000CC"/>
              </a:solidFill>
              <a:latin typeface="Cambria" pitchFamily="18" charset="0"/>
            </a:endParaRPr>
          </a:p>
          <a:p>
            <a:pPr lvl="0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en-IN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Still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wines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–These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wines do not contain CO</a:t>
            </a:r>
            <a:r>
              <a:rPr lang="en-US" baseline="-25000" dirty="0">
                <a:solidFill>
                  <a:srgbClr val="FF0000"/>
                </a:solidFill>
                <a:latin typeface="Cambria" pitchFamily="18" charset="0"/>
              </a:rPr>
              <a:t>2.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b="1" dirty="0" smtClean="0">
                <a:solidFill>
                  <a:srgbClr val="003300"/>
                </a:solidFill>
                <a:latin typeface="Cambria" pitchFamily="18" charset="0"/>
              </a:rPr>
              <a:t>Fortified wines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–These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wines contains added alcohol in the form of brandy. </a:t>
            </a:r>
            <a:endParaRPr lang="en-US" dirty="0" smtClean="0">
              <a:solidFill>
                <a:srgbClr val="003300"/>
              </a:solidFill>
              <a:latin typeface="Cambria" pitchFamily="18" charset="0"/>
            </a:endParaRPr>
          </a:p>
          <a:p>
            <a:pPr lvl="0" algn="just"/>
            <a:r>
              <a:rPr lang="en-US" dirty="0">
                <a:latin typeface="Cambria" pitchFamily="18" charset="0"/>
              </a:rPr>
              <a:t> </a:t>
            </a:r>
            <a:r>
              <a:rPr lang="en-US" b="1" u="sng" dirty="0" smtClean="0">
                <a:latin typeface="Cambria" pitchFamily="18" charset="0"/>
              </a:rPr>
              <a:t>COMPOSITION </a:t>
            </a:r>
            <a:r>
              <a:rPr lang="en-US" b="1" u="sng" dirty="0">
                <a:latin typeface="Cambria" pitchFamily="18" charset="0"/>
              </a:rPr>
              <a:t>OF </a:t>
            </a:r>
            <a:r>
              <a:rPr lang="en-US" b="1" u="sng" dirty="0" smtClean="0">
                <a:latin typeface="Cambria" pitchFamily="18" charset="0"/>
              </a:rPr>
              <a:t>WINES:-</a:t>
            </a:r>
          </a:p>
          <a:p>
            <a:pPr lvl="0"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Finished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wines vary widely in their composition. Average composition of wines may be as follows.</a:t>
            </a:r>
            <a:endParaRPr lang="en-IN" dirty="0">
              <a:solidFill>
                <a:srgbClr val="0000CC"/>
              </a:solidFill>
              <a:latin typeface="Cambria" pitchFamily="18" charset="0"/>
            </a:endParaRPr>
          </a:p>
          <a:p>
            <a:pPr marL="0" indent="0">
              <a:buNone/>
              <a:tabLst>
                <a:tab pos="900113" algn="l"/>
                <a:tab pos="10795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      	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Extract                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----- 2.3 %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 Carbohydrates      </a:t>
            </a: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----- 0.03 – 0.5 %</a:t>
            </a:r>
            <a:endParaRPr lang="en-IN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Acids                   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----- 0.5 – 1.0 %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Ash                      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----- 0.13 – 0.15 %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Tannins                ------Traces </a:t>
            </a:r>
            <a:endParaRPr lang="en-IN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Amino acids         ------Traces 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Aroma substances  --- Traces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Alcohol                ----- 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8 –13 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IN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IN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latin typeface="Cambria" pitchFamily="18" charset="0"/>
              </a:rPr>
              <a:t>WINE MAKING </a:t>
            </a:r>
            <a:r>
              <a:rPr lang="en-US" b="1" u="sng" dirty="0" smtClean="0">
                <a:latin typeface="Cambria" pitchFamily="18" charset="0"/>
              </a:rPr>
              <a:t>PROCESS:-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Cambria" pitchFamily="18" charset="0"/>
              </a:rPr>
              <a:t>wine making process can be divided into following steps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Grapes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Microorganism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Fermentation process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Racking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Storage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and 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aging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Further </a:t>
            </a:r>
            <a:r>
              <a:rPr lang="en-US" dirty="0">
                <a:latin typeface="Cambria" pitchFamily="18" charset="0"/>
              </a:rPr>
              <a:t>Clarification and </a:t>
            </a:r>
            <a:r>
              <a:rPr lang="en-US" dirty="0" smtClean="0">
                <a:latin typeface="Cambria" pitchFamily="18" charset="0"/>
              </a:rPr>
              <a:t>Bottling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1. Grapes:-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Production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of fine quality of wines depends on quality of grapes. Grapes should be gathered at proper stage of their maturity means the content of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fermentable sugars</a:t>
            </a:r>
            <a:endParaRPr lang="en-IN" dirty="0">
              <a:solidFill>
                <a:srgbClr val="FF0066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sugars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i.e.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glucose and fructose are at optimum level. </a:t>
            </a:r>
            <a:endParaRPr 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While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collecting the grapes and transporting them to the wine industry they should be collected in clean container and should be protected from deterioration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grapes are first separated from stems and then crushed in machines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The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metal used in the fabrication of machine has a profound effect on quality of wines, and hence machines composed of stainless steel or nickel is generally used in preference to iron, ordinary steel 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and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bronze. </a:t>
            </a:r>
            <a:endParaRPr lang="en-US" dirty="0" smtClean="0">
              <a:solidFill>
                <a:srgbClr val="003300"/>
              </a:solidFill>
              <a:latin typeface="Cambria" pitchFamily="18" charset="0"/>
            </a:endParaRPr>
          </a:p>
          <a:p>
            <a:pPr algn="just"/>
            <a:r>
              <a:rPr lang="en-US" dirty="0" smtClean="0">
                <a:latin typeface="Cambria" pitchFamily="18" charset="0"/>
              </a:rPr>
              <a:t>The </a:t>
            </a:r>
            <a:r>
              <a:rPr lang="en-US" dirty="0">
                <a:latin typeface="Cambria" pitchFamily="18" charset="0"/>
              </a:rPr>
              <a:t>crushed grape juice is called as “</a:t>
            </a:r>
            <a:r>
              <a:rPr lang="en-US" b="1" dirty="0">
                <a:latin typeface="Cambria" pitchFamily="18" charset="0"/>
              </a:rPr>
              <a:t>Must</a:t>
            </a:r>
            <a:r>
              <a:rPr lang="en-US" dirty="0">
                <a:latin typeface="Cambria" pitchFamily="18" charset="0"/>
              </a:rPr>
              <a:t>”. </a:t>
            </a:r>
            <a:endParaRPr lang="en-IN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The production if white wines differ from that of red wines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white wines it is not essential to extract the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coloring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matter and tannins present in the grapes skin, while in the production of red wines it is very important to extract the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coloring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matter and tannin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The </a:t>
            </a:r>
            <a:r>
              <a:rPr lang="en-US" dirty="0">
                <a:solidFill>
                  <a:srgbClr val="003300"/>
                </a:solidFill>
                <a:latin typeface="Cambria" pitchFamily="18" charset="0"/>
              </a:rPr>
              <a:t>latter stages of fermentation for the production of both white and red wines are similar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In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the production of red wines the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color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can be extracted by the alcohol, which forms during fermentation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Grapes </a:t>
            </a:r>
            <a:r>
              <a:rPr lang="en-US" dirty="0">
                <a:latin typeface="Cambria" pitchFamily="18" charset="0"/>
              </a:rPr>
              <a:t>contain a large number of microorganisms on their surface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This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microbial flora cause undesirable changes in crushed grapes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Therefore</a:t>
            </a:r>
            <a:r>
              <a:rPr lang="en-US" dirty="0">
                <a:latin typeface="Cambria" pitchFamily="18" charset="0"/>
              </a:rPr>
              <a:t>, crushed grapes immediately treated with SO</a:t>
            </a:r>
            <a:r>
              <a:rPr lang="en-US" baseline="-25000" dirty="0">
                <a:latin typeface="Cambria" pitchFamily="18" charset="0"/>
              </a:rPr>
              <a:t>2</a:t>
            </a:r>
            <a:r>
              <a:rPr lang="en-US" dirty="0">
                <a:latin typeface="Cambria" pitchFamily="18" charset="0"/>
              </a:rPr>
              <a:t> or </a:t>
            </a:r>
            <a:r>
              <a:rPr lang="en-US" dirty="0" err="1">
                <a:latin typeface="Cambria" pitchFamily="18" charset="0"/>
              </a:rPr>
              <a:t>sulphites</a:t>
            </a:r>
            <a:r>
              <a:rPr lang="en-US" dirty="0">
                <a:latin typeface="Cambria" pitchFamily="18" charset="0"/>
              </a:rPr>
              <a:t>, which inhibits the growth of many </a:t>
            </a:r>
            <a:endParaRPr lang="en-IN" dirty="0">
              <a:solidFill>
                <a:srgbClr val="FF0066"/>
              </a:solidFill>
              <a:latin typeface="Cambria" pitchFamily="18" charset="0"/>
            </a:endParaRPr>
          </a:p>
          <a:p>
            <a:pPr marL="0" indent="0"/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undesirable types of microorganisms. </a:t>
            </a:r>
            <a:endParaRPr lang="en-US" dirty="0" smtClean="0">
              <a:latin typeface="Cambria" pitchFamily="18" charset="0"/>
            </a:endParaRP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Usually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2 to 6 oz of potassium </a:t>
            </a:r>
            <a:r>
              <a:rPr lang="en-US" dirty="0" err="1" smtClean="0">
                <a:solidFill>
                  <a:srgbClr val="0000CC"/>
                </a:solidFill>
                <a:latin typeface="Cambria" pitchFamily="18" charset="0"/>
              </a:rPr>
              <a:t>metabisulphites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added per ton of crushed grapes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  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2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. </a:t>
            </a:r>
            <a:r>
              <a:rPr lang="en-US" b="1" u="sng" dirty="0">
                <a:solidFill>
                  <a:srgbClr val="FF0066"/>
                </a:solidFill>
                <a:latin typeface="Cambria" pitchFamily="18" charset="0"/>
              </a:rPr>
              <a:t>Microorganism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A </a:t>
            </a:r>
            <a:r>
              <a:rPr lang="en-US" dirty="0">
                <a:solidFill>
                  <a:srgbClr val="FF0066"/>
                </a:solidFill>
                <a:latin typeface="Cambria" pitchFamily="18" charset="0"/>
              </a:rPr>
              <a:t>large number of yeasts are involved in the production of wines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Saccharomyces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srgbClr val="0000CC"/>
                </a:solidFill>
                <a:latin typeface="Cambria" pitchFamily="18" charset="0"/>
              </a:rPr>
              <a:t>cerevisiae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 variety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ellipsoidus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Cambria" pitchFamily="18" charset="0"/>
              </a:rPr>
              <a:t>is the best yeast for wine production</a:t>
            </a:r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starter is prepared from the pure culture of yeast. The amount of inoculum used should be 2 to 5 % of the volume of crushed grapes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3.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Fermentation process</a:t>
            </a:r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FF0066"/>
                </a:solidFill>
                <a:latin typeface="Cambria" pitchFamily="18" charset="0"/>
              </a:rPr>
              <a:t>The fermentation is carried out in open or closed vessels. 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Fermentation vessel is filled with “Must” and inoculated  with starter culture.</a:t>
            </a:r>
            <a:endParaRPr lang="en-IN" dirty="0">
              <a:solidFill>
                <a:srgbClr val="003300"/>
              </a:solidFill>
              <a:latin typeface="Cambria" pitchFamily="18" charset="0"/>
            </a:endParaRPr>
          </a:p>
          <a:p>
            <a:pPr marL="0" indent="0" algn="just"/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Yeast culture is added 6 hrs after the treatment with SO</a:t>
            </a:r>
            <a:r>
              <a:rPr lang="en-US" baseline="-25000" dirty="0" smtClean="0">
                <a:solidFill>
                  <a:srgbClr val="FF0000"/>
                </a:solidFill>
                <a:latin typeface="Cambria" pitchFamily="18" charset="0"/>
              </a:rPr>
              <a:t>2.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Following fermentation conditions are maintained in order to obtain fine quality of wines.</a:t>
            </a:r>
          </a:p>
          <a:p>
            <a:pPr marL="0" indent="0" algn="just">
              <a:buNone/>
            </a:pPr>
            <a:r>
              <a:rPr lang="en-US" dirty="0" smtClean="0">
                <a:latin typeface="Cambria" pitchFamily="18" charset="0"/>
              </a:rPr>
              <a:t>   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a) 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Nutrient addition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  <a:latin typeface="Cambria" pitchFamily="18" charset="0"/>
              </a:rPr>
              <a:t>it is usually unnecessary to add any nutrients in grape juice for yeast nutrition because it contains most of the nutrients.</a:t>
            </a:r>
          </a:p>
          <a:p>
            <a:pPr algn="just"/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But sometimes ammonium </a:t>
            </a:r>
            <a:r>
              <a:rPr lang="en-US" dirty="0" err="1" smtClean="0">
                <a:solidFill>
                  <a:srgbClr val="003300"/>
                </a:solidFill>
                <a:latin typeface="Cambria" pitchFamily="18" charset="0"/>
              </a:rPr>
              <a:t>sulphate</a:t>
            </a:r>
            <a:r>
              <a:rPr lang="en-US" dirty="0" smtClean="0">
                <a:solidFill>
                  <a:srgbClr val="003300"/>
                </a:solidFill>
                <a:latin typeface="Cambria" pitchFamily="18" charset="0"/>
              </a:rPr>
              <a:t> or phosphate is added. </a:t>
            </a: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   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b)</a:t>
            </a:r>
            <a:r>
              <a:rPr lang="en-US" b="1" u="sng" dirty="0" smtClean="0">
                <a:solidFill>
                  <a:srgbClr val="FF0066"/>
                </a:solidFill>
                <a:latin typeface="Cambria" pitchFamily="18" charset="0"/>
              </a:rPr>
              <a:t>Concentration of sugar</a:t>
            </a:r>
            <a:r>
              <a:rPr lang="en-US" b="1" dirty="0" smtClean="0">
                <a:solidFill>
                  <a:srgbClr val="FF0066"/>
                </a:solidFill>
                <a:latin typeface="Cambria" pitchFamily="18" charset="0"/>
              </a:rPr>
              <a:t>:-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Optimum concentration of sugar should be adjusted. Higher sugar concentration favors the production of more than 13 % alcohol by volume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and high alcohol content tends to inhibit fermentation activity of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yeast.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Maximum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13 % sugar concentration is desirable.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just"/>
            <a:endParaRPr lang="en-IN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1498</Words>
  <Application>Microsoft Office PowerPoint</Application>
  <PresentationFormat>On-screen Show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HP</cp:lastModifiedBy>
  <cp:revision>47</cp:revision>
  <dcterms:created xsi:type="dcterms:W3CDTF">2013-03-27T11:29:27Z</dcterms:created>
  <dcterms:modified xsi:type="dcterms:W3CDTF">2021-10-08T06:31:17Z</dcterms:modified>
</cp:coreProperties>
</file>