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8" r:id="rId7"/>
    <p:sldId id="261" r:id="rId8"/>
    <p:sldId id="262" r:id="rId9"/>
    <p:sldId id="269" r:id="rId10"/>
    <p:sldId id="263" r:id="rId11"/>
    <p:sldId id="264" r:id="rId12"/>
    <p:sldId id="270" r:id="rId13"/>
    <p:sldId id="265" r:id="rId14"/>
    <p:sldId id="271" r:id="rId15"/>
    <p:sldId id="266" r:id="rId16"/>
    <p:sldId id="267"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esh giri" initials="yg" lastIdx="1" clrIdx="0">
    <p:extLst>
      <p:ext uri="{19B8F6BF-5375-455C-9EA6-DF929625EA0E}">
        <p15:presenceInfo xmlns:p15="http://schemas.microsoft.com/office/powerpoint/2012/main" userId="cb6d92e837b126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50021"/>
    <a:srgbClr val="660033"/>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gesh giri" userId="cb6d92e837b1269d" providerId="LiveId" clId="{99BD9BE0-C76E-4460-8050-A5C0067E2D30}"/>
    <pc:docChg chg="undo custSel addSld modSld">
      <pc:chgData name="yogesh giri" userId="cb6d92e837b1269d" providerId="LiveId" clId="{99BD9BE0-C76E-4460-8050-A5C0067E2D30}" dt="2021-10-14T08:48:43.706" v="5446" actId="20577"/>
      <pc:docMkLst>
        <pc:docMk/>
      </pc:docMkLst>
      <pc:sldChg chg="delSp mod">
        <pc:chgData name="yogesh giri" userId="cb6d92e837b1269d" providerId="LiveId" clId="{99BD9BE0-C76E-4460-8050-A5C0067E2D30}" dt="2021-10-14T08:20:20.931" v="4928" actId="478"/>
        <pc:sldMkLst>
          <pc:docMk/>
          <pc:sldMk cId="4231701629" sldId="256"/>
        </pc:sldMkLst>
        <pc:spChg chg="del">
          <ac:chgData name="yogesh giri" userId="cb6d92e837b1269d" providerId="LiveId" clId="{99BD9BE0-C76E-4460-8050-A5C0067E2D30}" dt="2021-10-14T08:20:20.931" v="4928" actId="478"/>
          <ac:spMkLst>
            <pc:docMk/>
            <pc:sldMk cId="4231701629" sldId="256"/>
            <ac:spMk id="3" creationId="{86C09B53-C92E-4833-95EC-CA1E38941BBA}"/>
          </ac:spMkLst>
        </pc:spChg>
      </pc:sldChg>
      <pc:sldChg chg="modSp mod">
        <pc:chgData name="yogesh giri" userId="cb6d92e837b1269d" providerId="LiveId" clId="{99BD9BE0-C76E-4460-8050-A5C0067E2D30}" dt="2021-10-14T08:20:34.353" v="4929" actId="2711"/>
        <pc:sldMkLst>
          <pc:docMk/>
          <pc:sldMk cId="3059476631" sldId="258"/>
        </pc:sldMkLst>
        <pc:spChg chg="mod">
          <ac:chgData name="yogesh giri" userId="cb6d92e837b1269d" providerId="LiveId" clId="{99BD9BE0-C76E-4460-8050-A5C0067E2D30}" dt="2021-10-14T08:20:34.353" v="4929" actId="2711"/>
          <ac:spMkLst>
            <pc:docMk/>
            <pc:sldMk cId="3059476631" sldId="258"/>
            <ac:spMk id="2" creationId="{BCF9C164-EBAF-4D6C-BA3E-5CD6CBEA4E38}"/>
          </ac:spMkLst>
        </pc:spChg>
      </pc:sldChg>
      <pc:sldChg chg="modSp new mod">
        <pc:chgData name="yogesh giri" userId="cb6d92e837b1269d" providerId="LiveId" clId="{99BD9BE0-C76E-4460-8050-A5C0067E2D30}" dt="2021-10-14T08:20:48.125" v="4933" actId="5793"/>
        <pc:sldMkLst>
          <pc:docMk/>
          <pc:sldMk cId="2005057832" sldId="259"/>
        </pc:sldMkLst>
        <pc:spChg chg="mod">
          <ac:chgData name="yogesh giri" userId="cb6d92e837b1269d" providerId="LiveId" clId="{99BD9BE0-C76E-4460-8050-A5C0067E2D30}" dt="2021-10-14T08:05:27.995" v="4271" actId="20577"/>
          <ac:spMkLst>
            <pc:docMk/>
            <pc:sldMk cId="2005057832" sldId="259"/>
            <ac:spMk id="2" creationId="{CDCEB152-4E64-4CF1-8CB5-AAC742D88600}"/>
          </ac:spMkLst>
        </pc:spChg>
        <pc:spChg chg="mod">
          <ac:chgData name="yogesh giri" userId="cb6d92e837b1269d" providerId="LiveId" clId="{99BD9BE0-C76E-4460-8050-A5C0067E2D30}" dt="2021-10-14T08:20:48.125" v="4933" actId="5793"/>
          <ac:spMkLst>
            <pc:docMk/>
            <pc:sldMk cId="2005057832" sldId="259"/>
            <ac:spMk id="3" creationId="{D38D663F-425B-45F4-83A5-EB74EACC30CA}"/>
          </ac:spMkLst>
        </pc:spChg>
      </pc:sldChg>
      <pc:sldChg chg="addSp delSp modSp new mod">
        <pc:chgData name="yogesh giri" userId="cb6d92e837b1269d" providerId="LiveId" clId="{99BD9BE0-C76E-4460-8050-A5C0067E2D30}" dt="2021-10-14T08:41:53.643" v="5347" actId="22"/>
        <pc:sldMkLst>
          <pc:docMk/>
          <pc:sldMk cId="3769236812" sldId="260"/>
        </pc:sldMkLst>
        <pc:spChg chg="mod">
          <ac:chgData name="yogesh giri" userId="cb6d92e837b1269d" providerId="LiveId" clId="{99BD9BE0-C76E-4460-8050-A5C0067E2D30}" dt="2021-10-14T07:15:54.192" v="255" actId="20577"/>
          <ac:spMkLst>
            <pc:docMk/>
            <pc:sldMk cId="3769236812" sldId="260"/>
            <ac:spMk id="2" creationId="{B67B9F7C-8664-4986-B1CC-7B6C8C8331FC}"/>
          </ac:spMkLst>
        </pc:spChg>
        <pc:spChg chg="mod">
          <ac:chgData name="yogesh giri" userId="cb6d92e837b1269d" providerId="LiveId" clId="{99BD9BE0-C76E-4460-8050-A5C0067E2D30}" dt="2021-10-14T07:22:26.416" v="768" actId="20577"/>
          <ac:spMkLst>
            <pc:docMk/>
            <pc:sldMk cId="3769236812" sldId="260"/>
            <ac:spMk id="3" creationId="{4C464A89-C4CC-478F-AD1C-5E3AC5275197}"/>
          </ac:spMkLst>
        </pc:spChg>
        <pc:picChg chg="add del">
          <ac:chgData name="yogesh giri" userId="cb6d92e837b1269d" providerId="LiveId" clId="{99BD9BE0-C76E-4460-8050-A5C0067E2D30}" dt="2021-10-14T08:41:53.643" v="5347" actId="22"/>
          <ac:picMkLst>
            <pc:docMk/>
            <pc:sldMk cId="3769236812" sldId="260"/>
            <ac:picMk id="5" creationId="{9B3159D8-4ADE-4412-AF5B-D692F89DDA5D}"/>
          </ac:picMkLst>
        </pc:picChg>
      </pc:sldChg>
      <pc:sldChg chg="delSp modSp new mod">
        <pc:chgData name="yogesh giri" userId="cb6d92e837b1269d" providerId="LiveId" clId="{99BD9BE0-C76E-4460-8050-A5C0067E2D30}" dt="2021-10-14T07:37:14.444" v="1861" actId="20577"/>
        <pc:sldMkLst>
          <pc:docMk/>
          <pc:sldMk cId="596016117" sldId="261"/>
        </pc:sldMkLst>
        <pc:spChg chg="del">
          <ac:chgData name="yogesh giri" userId="cb6d92e837b1269d" providerId="LiveId" clId="{99BD9BE0-C76E-4460-8050-A5C0067E2D30}" dt="2021-10-14T07:29:24.988" v="1325" actId="478"/>
          <ac:spMkLst>
            <pc:docMk/>
            <pc:sldMk cId="596016117" sldId="261"/>
            <ac:spMk id="2" creationId="{73E9908A-7089-47DE-A5EA-FD82D952134F}"/>
          </ac:spMkLst>
        </pc:spChg>
        <pc:spChg chg="mod">
          <ac:chgData name="yogesh giri" userId="cb6d92e837b1269d" providerId="LiveId" clId="{99BD9BE0-C76E-4460-8050-A5C0067E2D30}" dt="2021-10-14T07:37:14.444" v="1861" actId="20577"/>
          <ac:spMkLst>
            <pc:docMk/>
            <pc:sldMk cId="596016117" sldId="261"/>
            <ac:spMk id="3" creationId="{C11DC5B3-7C1D-449C-ADEF-5F767E5D3F4C}"/>
          </ac:spMkLst>
        </pc:spChg>
      </pc:sldChg>
      <pc:sldChg chg="modSp new mod">
        <pc:chgData name="yogesh giri" userId="cb6d92e837b1269d" providerId="LiveId" clId="{99BD9BE0-C76E-4460-8050-A5C0067E2D30}" dt="2021-10-14T07:45:12.840" v="2514" actId="20577"/>
        <pc:sldMkLst>
          <pc:docMk/>
          <pc:sldMk cId="501286618" sldId="262"/>
        </pc:sldMkLst>
        <pc:spChg chg="mod">
          <ac:chgData name="yogesh giri" userId="cb6d92e837b1269d" providerId="LiveId" clId="{99BD9BE0-C76E-4460-8050-A5C0067E2D30}" dt="2021-10-14T07:33:43.713" v="1599" actId="20577"/>
          <ac:spMkLst>
            <pc:docMk/>
            <pc:sldMk cId="501286618" sldId="262"/>
            <ac:spMk id="2" creationId="{D91D028D-3392-43F1-9FFE-647FB108E17A}"/>
          </ac:spMkLst>
        </pc:spChg>
        <pc:spChg chg="mod">
          <ac:chgData name="yogesh giri" userId="cb6d92e837b1269d" providerId="LiveId" clId="{99BD9BE0-C76E-4460-8050-A5C0067E2D30}" dt="2021-10-14T07:45:12.840" v="2514" actId="20577"/>
          <ac:spMkLst>
            <pc:docMk/>
            <pc:sldMk cId="501286618" sldId="262"/>
            <ac:spMk id="3" creationId="{0E58BBDD-BD3A-4330-AB40-ABAFC9A03E9B}"/>
          </ac:spMkLst>
        </pc:spChg>
      </pc:sldChg>
      <pc:sldChg chg="modSp new mod">
        <pc:chgData name="yogesh giri" userId="cb6d92e837b1269d" providerId="LiveId" clId="{99BD9BE0-C76E-4460-8050-A5C0067E2D30}" dt="2021-10-14T07:52:08.869" v="3175" actId="20577"/>
        <pc:sldMkLst>
          <pc:docMk/>
          <pc:sldMk cId="2301741894" sldId="263"/>
        </pc:sldMkLst>
        <pc:spChg chg="mod">
          <ac:chgData name="yogesh giri" userId="cb6d92e837b1269d" providerId="LiveId" clId="{99BD9BE0-C76E-4460-8050-A5C0067E2D30}" dt="2021-10-14T07:45:26.742" v="2525" actId="20577"/>
          <ac:spMkLst>
            <pc:docMk/>
            <pc:sldMk cId="2301741894" sldId="263"/>
            <ac:spMk id="2" creationId="{F0AE06F7-7CE7-4818-A816-C3CA5F5CC2CE}"/>
          </ac:spMkLst>
        </pc:spChg>
        <pc:spChg chg="mod">
          <ac:chgData name="yogesh giri" userId="cb6d92e837b1269d" providerId="LiveId" clId="{99BD9BE0-C76E-4460-8050-A5C0067E2D30}" dt="2021-10-14T07:52:08.869" v="3175" actId="20577"/>
          <ac:spMkLst>
            <pc:docMk/>
            <pc:sldMk cId="2301741894" sldId="263"/>
            <ac:spMk id="3" creationId="{D4CF60BB-1636-4B57-B14D-1FFC4EFF8E89}"/>
          </ac:spMkLst>
        </pc:spChg>
      </pc:sldChg>
      <pc:sldChg chg="delSp modSp new mod">
        <pc:chgData name="yogesh giri" userId="cb6d92e837b1269d" providerId="LiveId" clId="{99BD9BE0-C76E-4460-8050-A5C0067E2D30}" dt="2021-10-14T08:00:12.616" v="3828" actId="20577"/>
        <pc:sldMkLst>
          <pc:docMk/>
          <pc:sldMk cId="3372045063" sldId="264"/>
        </pc:sldMkLst>
        <pc:spChg chg="del">
          <ac:chgData name="yogesh giri" userId="cb6d92e837b1269d" providerId="LiveId" clId="{99BD9BE0-C76E-4460-8050-A5C0067E2D30}" dt="2021-10-14T07:52:31.816" v="3177" actId="478"/>
          <ac:spMkLst>
            <pc:docMk/>
            <pc:sldMk cId="3372045063" sldId="264"/>
            <ac:spMk id="2" creationId="{D854C683-488E-46BC-897F-16AF74B672A8}"/>
          </ac:spMkLst>
        </pc:spChg>
        <pc:spChg chg="mod">
          <ac:chgData name="yogesh giri" userId="cb6d92e837b1269d" providerId="LiveId" clId="{99BD9BE0-C76E-4460-8050-A5C0067E2D30}" dt="2021-10-14T08:00:12.616" v="3828" actId="20577"/>
          <ac:spMkLst>
            <pc:docMk/>
            <pc:sldMk cId="3372045063" sldId="264"/>
            <ac:spMk id="3" creationId="{4306E292-17E6-43D5-BF9C-6C3C76E3EADA}"/>
          </ac:spMkLst>
        </pc:spChg>
      </pc:sldChg>
      <pc:sldChg chg="modSp new mod">
        <pc:chgData name="yogesh giri" userId="cb6d92e837b1269d" providerId="LiveId" clId="{99BD9BE0-C76E-4460-8050-A5C0067E2D30}" dt="2021-10-14T08:04:19.890" v="4247" actId="20577"/>
        <pc:sldMkLst>
          <pc:docMk/>
          <pc:sldMk cId="1979814692" sldId="265"/>
        </pc:sldMkLst>
        <pc:spChg chg="mod">
          <ac:chgData name="yogesh giri" userId="cb6d92e837b1269d" providerId="LiveId" clId="{99BD9BE0-C76E-4460-8050-A5C0067E2D30}" dt="2021-10-14T08:04:19.890" v="4247" actId="20577"/>
          <ac:spMkLst>
            <pc:docMk/>
            <pc:sldMk cId="1979814692" sldId="265"/>
            <ac:spMk id="2" creationId="{04A74CF1-DB24-4883-955E-0C47E77E7629}"/>
          </ac:spMkLst>
        </pc:spChg>
        <pc:spChg chg="mod">
          <ac:chgData name="yogesh giri" userId="cb6d92e837b1269d" providerId="LiveId" clId="{99BD9BE0-C76E-4460-8050-A5C0067E2D30}" dt="2021-10-14T08:04:14.707" v="4245" actId="20577"/>
          <ac:spMkLst>
            <pc:docMk/>
            <pc:sldMk cId="1979814692" sldId="265"/>
            <ac:spMk id="3" creationId="{59959B6C-78B5-453F-B9F5-83C401125D06}"/>
          </ac:spMkLst>
        </pc:spChg>
      </pc:sldChg>
      <pc:sldChg chg="modSp new mod">
        <pc:chgData name="yogesh giri" userId="cb6d92e837b1269d" providerId="LiveId" clId="{99BD9BE0-C76E-4460-8050-A5C0067E2D30}" dt="2021-10-14T08:21:42.760" v="4982" actId="20577"/>
        <pc:sldMkLst>
          <pc:docMk/>
          <pc:sldMk cId="116674157" sldId="266"/>
        </pc:sldMkLst>
        <pc:spChg chg="mod">
          <ac:chgData name="yogesh giri" userId="cb6d92e837b1269d" providerId="LiveId" clId="{99BD9BE0-C76E-4460-8050-A5C0067E2D30}" dt="2021-10-14T08:05:37.783" v="4275" actId="20577"/>
          <ac:spMkLst>
            <pc:docMk/>
            <pc:sldMk cId="116674157" sldId="266"/>
            <ac:spMk id="2" creationId="{47051FD0-E019-49FB-A2DB-DBDE4DD1CC1A}"/>
          </ac:spMkLst>
        </pc:spChg>
        <pc:spChg chg="mod">
          <ac:chgData name="yogesh giri" userId="cb6d92e837b1269d" providerId="LiveId" clId="{99BD9BE0-C76E-4460-8050-A5C0067E2D30}" dt="2021-10-14T08:21:42.760" v="4982" actId="20577"/>
          <ac:spMkLst>
            <pc:docMk/>
            <pc:sldMk cId="116674157" sldId="266"/>
            <ac:spMk id="3" creationId="{2A9096F6-6F77-4006-B5AF-E90A681DE9C9}"/>
          </ac:spMkLst>
        </pc:spChg>
      </pc:sldChg>
      <pc:sldChg chg="modSp new mod">
        <pc:chgData name="yogesh giri" userId="cb6d92e837b1269d" providerId="LiveId" clId="{99BD9BE0-C76E-4460-8050-A5C0067E2D30}" dt="2021-10-14T08:27:16.550" v="5345" actId="313"/>
        <pc:sldMkLst>
          <pc:docMk/>
          <pc:sldMk cId="3605390350" sldId="267"/>
        </pc:sldMkLst>
        <pc:spChg chg="mod">
          <ac:chgData name="yogesh giri" userId="cb6d92e837b1269d" providerId="LiveId" clId="{99BD9BE0-C76E-4460-8050-A5C0067E2D30}" dt="2021-10-14T08:22:07.283" v="5012" actId="20577"/>
          <ac:spMkLst>
            <pc:docMk/>
            <pc:sldMk cId="3605390350" sldId="267"/>
            <ac:spMk id="2" creationId="{3B5BD1FF-03F4-4311-93E2-1C2E42BB4567}"/>
          </ac:spMkLst>
        </pc:spChg>
        <pc:spChg chg="mod">
          <ac:chgData name="yogesh giri" userId="cb6d92e837b1269d" providerId="LiveId" clId="{99BD9BE0-C76E-4460-8050-A5C0067E2D30}" dt="2021-10-14T08:27:16.550" v="5345" actId="313"/>
          <ac:spMkLst>
            <pc:docMk/>
            <pc:sldMk cId="3605390350" sldId="267"/>
            <ac:spMk id="3" creationId="{B1F80EAF-1634-4D8D-B17E-1B380EE3B093}"/>
          </ac:spMkLst>
        </pc:spChg>
      </pc:sldChg>
      <pc:sldChg chg="addSp delSp modSp new mod">
        <pc:chgData name="yogesh giri" userId="cb6d92e837b1269d" providerId="LiveId" clId="{99BD9BE0-C76E-4460-8050-A5C0067E2D30}" dt="2021-10-14T08:42:36.702" v="5355" actId="14100"/>
        <pc:sldMkLst>
          <pc:docMk/>
          <pc:sldMk cId="1424583416" sldId="268"/>
        </pc:sldMkLst>
        <pc:spChg chg="del">
          <ac:chgData name="yogesh giri" userId="cb6d92e837b1269d" providerId="LiveId" clId="{99BD9BE0-C76E-4460-8050-A5C0067E2D30}" dt="2021-10-14T08:42:18.177" v="5351" actId="478"/>
          <ac:spMkLst>
            <pc:docMk/>
            <pc:sldMk cId="1424583416" sldId="268"/>
            <ac:spMk id="2" creationId="{8EDA871D-91E5-4C0B-A015-E51A3796B898}"/>
          </ac:spMkLst>
        </pc:spChg>
        <pc:spChg chg="del">
          <ac:chgData name="yogesh giri" userId="cb6d92e837b1269d" providerId="LiveId" clId="{99BD9BE0-C76E-4460-8050-A5C0067E2D30}" dt="2021-10-14T08:42:10.639" v="5349" actId="931"/>
          <ac:spMkLst>
            <pc:docMk/>
            <pc:sldMk cId="1424583416" sldId="268"/>
            <ac:spMk id="3" creationId="{46DE9CE5-18F7-45C4-89DE-068F241743F2}"/>
          </ac:spMkLst>
        </pc:spChg>
        <pc:picChg chg="add mod">
          <ac:chgData name="yogesh giri" userId="cb6d92e837b1269d" providerId="LiveId" clId="{99BD9BE0-C76E-4460-8050-A5C0067E2D30}" dt="2021-10-14T08:42:36.702" v="5355" actId="14100"/>
          <ac:picMkLst>
            <pc:docMk/>
            <pc:sldMk cId="1424583416" sldId="268"/>
            <ac:picMk id="5" creationId="{7D608FF4-AF5D-45E3-8AA7-FAA82F0BD22F}"/>
          </ac:picMkLst>
        </pc:picChg>
      </pc:sldChg>
      <pc:sldChg chg="addSp delSp modSp new mod">
        <pc:chgData name="yogesh giri" userId="cb6d92e837b1269d" providerId="LiveId" clId="{99BD9BE0-C76E-4460-8050-A5C0067E2D30}" dt="2021-10-14T08:43:25.910" v="5364" actId="14100"/>
        <pc:sldMkLst>
          <pc:docMk/>
          <pc:sldMk cId="340635344" sldId="269"/>
        </pc:sldMkLst>
        <pc:spChg chg="del">
          <ac:chgData name="yogesh giri" userId="cb6d92e837b1269d" providerId="LiveId" clId="{99BD9BE0-C76E-4460-8050-A5C0067E2D30}" dt="2021-10-14T08:43:03.942" v="5357" actId="478"/>
          <ac:spMkLst>
            <pc:docMk/>
            <pc:sldMk cId="340635344" sldId="269"/>
            <ac:spMk id="2" creationId="{B59AC298-DF40-4822-A769-BBC7A62FB27C}"/>
          </ac:spMkLst>
        </pc:spChg>
        <pc:spChg chg="del mod">
          <ac:chgData name="yogesh giri" userId="cb6d92e837b1269d" providerId="LiveId" clId="{99BD9BE0-C76E-4460-8050-A5C0067E2D30}" dt="2021-10-14T08:43:14.946" v="5359" actId="931"/>
          <ac:spMkLst>
            <pc:docMk/>
            <pc:sldMk cId="340635344" sldId="269"/>
            <ac:spMk id="3" creationId="{E94C330C-B29A-435B-821B-CD1E6E08FE82}"/>
          </ac:spMkLst>
        </pc:spChg>
        <pc:picChg chg="add mod">
          <ac:chgData name="yogesh giri" userId="cb6d92e837b1269d" providerId="LiveId" clId="{99BD9BE0-C76E-4460-8050-A5C0067E2D30}" dt="2021-10-14T08:43:25.910" v="5364" actId="14100"/>
          <ac:picMkLst>
            <pc:docMk/>
            <pc:sldMk cId="340635344" sldId="269"/>
            <ac:picMk id="5" creationId="{FD6F23EA-16A9-49A4-B79E-CF18BF58FC2B}"/>
          </ac:picMkLst>
        </pc:picChg>
      </pc:sldChg>
      <pc:sldChg chg="addSp delSp modSp new mod">
        <pc:chgData name="yogesh giri" userId="cb6d92e837b1269d" providerId="LiveId" clId="{99BD9BE0-C76E-4460-8050-A5C0067E2D30}" dt="2021-10-14T08:44:00.733" v="5371" actId="14100"/>
        <pc:sldMkLst>
          <pc:docMk/>
          <pc:sldMk cId="930574879" sldId="270"/>
        </pc:sldMkLst>
        <pc:spChg chg="del">
          <ac:chgData name="yogesh giri" userId="cb6d92e837b1269d" providerId="LiveId" clId="{99BD9BE0-C76E-4460-8050-A5C0067E2D30}" dt="2021-10-14T08:43:43.895" v="5366" actId="478"/>
          <ac:spMkLst>
            <pc:docMk/>
            <pc:sldMk cId="930574879" sldId="270"/>
            <ac:spMk id="2" creationId="{09CF65C6-C520-4D98-A3F6-2E42400E261D}"/>
          </ac:spMkLst>
        </pc:spChg>
        <pc:spChg chg="del mod">
          <ac:chgData name="yogesh giri" userId="cb6d92e837b1269d" providerId="LiveId" clId="{99BD9BE0-C76E-4460-8050-A5C0067E2D30}" dt="2021-10-14T08:43:52.776" v="5368" actId="931"/>
          <ac:spMkLst>
            <pc:docMk/>
            <pc:sldMk cId="930574879" sldId="270"/>
            <ac:spMk id="3" creationId="{ED8CF358-3B3C-46F1-853B-33FAE960A731}"/>
          </ac:spMkLst>
        </pc:spChg>
        <pc:picChg chg="add mod">
          <ac:chgData name="yogesh giri" userId="cb6d92e837b1269d" providerId="LiveId" clId="{99BD9BE0-C76E-4460-8050-A5C0067E2D30}" dt="2021-10-14T08:44:00.733" v="5371" actId="14100"/>
          <ac:picMkLst>
            <pc:docMk/>
            <pc:sldMk cId="930574879" sldId="270"/>
            <ac:picMk id="5" creationId="{FA69306E-85FA-4C3F-B8AE-F8E81F81401A}"/>
          </ac:picMkLst>
        </pc:picChg>
      </pc:sldChg>
      <pc:sldChg chg="addSp delSp modSp new mod addCm delCm">
        <pc:chgData name="yogesh giri" userId="cb6d92e837b1269d" providerId="LiveId" clId="{99BD9BE0-C76E-4460-8050-A5C0067E2D30}" dt="2021-10-14T08:46:07.109" v="5404" actId="1076"/>
        <pc:sldMkLst>
          <pc:docMk/>
          <pc:sldMk cId="1886262128" sldId="271"/>
        </pc:sldMkLst>
        <pc:spChg chg="add del mod">
          <ac:chgData name="yogesh giri" userId="cb6d92e837b1269d" providerId="LiveId" clId="{99BD9BE0-C76E-4460-8050-A5C0067E2D30}" dt="2021-10-14T08:45:53.249" v="5399" actId="20577"/>
          <ac:spMkLst>
            <pc:docMk/>
            <pc:sldMk cId="1886262128" sldId="271"/>
            <ac:spMk id="2" creationId="{A1F9CF8B-9E33-4CBF-AEE6-500C10AE69D3}"/>
          </ac:spMkLst>
        </pc:spChg>
        <pc:spChg chg="add del mod">
          <ac:chgData name="yogesh giri" userId="cb6d92e837b1269d" providerId="LiveId" clId="{99BD9BE0-C76E-4460-8050-A5C0067E2D30}" dt="2021-10-14T08:45:58.960" v="5400" actId="931"/>
          <ac:spMkLst>
            <pc:docMk/>
            <pc:sldMk cId="1886262128" sldId="271"/>
            <ac:spMk id="3" creationId="{9D593A1A-1815-4733-81DE-BC56F6F09371}"/>
          </ac:spMkLst>
        </pc:spChg>
        <pc:picChg chg="add del mod">
          <ac:chgData name="yogesh giri" userId="cb6d92e837b1269d" providerId="LiveId" clId="{99BD9BE0-C76E-4460-8050-A5C0067E2D30}" dt="2021-10-14T08:45:43.883" v="5388" actId="931"/>
          <ac:picMkLst>
            <pc:docMk/>
            <pc:sldMk cId="1886262128" sldId="271"/>
            <ac:picMk id="5" creationId="{F3E944E1-1362-400A-8B34-A032C24AFB6E}"/>
          </ac:picMkLst>
        </pc:picChg>
        <pc:picChg chg="add mod">
          <ac:chgData name="yogesh giri" userId="cb6d92e837b1269d" providerId="LiveId" clId="{99BD9BE0-C76E-4460-8050-A5C0067E2D30}" dt="2021-10-14T08:46:07.109" v="5404" actId="1076"/>
          <ac:picMkLst>
            <pc:docMk/>
            <pc:sldMk cId="1886262128" sldId="271"/>
            <ac:picMk id="7" creationId="{28AB42B4-0A5B-4654-864B-10982DD76D1C}"/>
          </ac:picMkLst>
        </pc:picChg>
      </pc:sldChg>
      <pc:sldChg chg="addSp delSp modSp new mod">
        <pc:chgData name="yogesh giri" userId="cb6d92e837b1269d" providerId="LiveId" clId="{99BD9BE0-C76E-4460-8050-A5C0067E2D30}" dt="2021-10-14T08:47:30.797" v="5414" actId="1076"/>
        <pc:sldMkLst>
          <pc:docMk/>
          <pc:sldMk cId="1941086678" sldId="272"/>
        </pc:sldMkLst>
        <pc:spChg chg="del">
          <ac:chgData name="yogesh giri" userId="cb6d92e837b1269d" providerId="LiveId" clId="{99BD9BE0-C76E-4460-8050-A5C0067E2D30}" dt="2021-10-14T08:47:28.125" v="5413" actId="478"/>
          <ac:spMkLst>
            <pc:docMk/>
            <pc:sldMk cId="1941086678" sldId="272"/>
            <ac:spMk id="2" creationId="{0B9E7BB9-83AA-4398-ABCE-A8F10B910E82}"/>
          </ac:spMkLst>
        </pc:spChg>
        <pc:spChg chg="del">
          <ac:chgData name="yogesh giri" userId="cb6d92e837b1269d" providerId="LiveId" clId="{99BD9BE0-C76E-4460-8050-A5C0067E2D30}" dt="2021-10-14T08:47:04.990" v="5406" actId="931"/>
          <ac:spMkLst>
            <pc:docMk/>
            <pc:sldMk cId="1941086678" sldId="272"/>
            <ac:spMk id="3" creationId="{A90A2026-5845-465C-9A6E-78BD652E9E75}"/>
          </ac:spMkLst>
        </pc:spChg>
        <pc:picChg chg="add mod">
          <ac:chgData name="yogesh giri" userId="cb6d92e837b1269d" providerId="LiveId" clId="{99BD9BE0-C76E-4460-8050-A5C0067E2D30}" dt="2021-10-14T08:47:30.797" v="5414" actId="1076"/>
          <ac:picMkLst>
            <pc:docMk/>
            <pc:sldMk cId="1941086678" sldId="272"/>
            <ac:picMk id="5" creationId="{BB73CE18-0503-4069-B0DD-0432909B0F8B}"/>
          </ac:picMkLst>
        </pc:picChg>
      </pc:sldChg>
      <pc:sldChg chg="delSp modSp new mod">
        <pc:chgData name="yogesh giri" userId="cb6d92e837b1269d" providerId="LiveId" clId="{99BD9BE0-C76E-4460-8050-A5C0067E2D30}" dt="2021-10-14T08:48:43.706" v="5446" actId="20577"/>
        <pc:sldMkLst>
          <pc:docMk/>
          <pc:sldMk cId="3434771101" sldId="273"/>
        </pc:sldMkLst>
        <pc:spChg chg="del">
          <ac:chgData name="yogesh giri" userId="cb6d92e837b1269d" providerId="LiveId" clId="{99BD9BE0-C76E-4460-8050-A5C0067E2D30}" dt="2021-10-14T08:48:24.841" v="5416" actId="478"/>
          <ac:spMkLst>
            <pc:docMk/>
            <pc:sldMk cId="3434771101" sldId="273"/>
            <ac:spMk id="2" creationId="{249A194B-64B6-4459-B4FA-4FE166DBA6FD}"/>
          </ac:spMkLst>
        </pc:spChg>
        <pc:spChg chg="mod">
          <ac:chgData name="yogesh giri" userId="cb6d92e837b1269d" providerId="LiveId" clId="{99BD9BE0-C76E-4460-8050-A5C0067E2D30}" dt="2021-10-14T08:48:43.706" v="5446" actId="20577"/>
          <ac:spMkLst>
            <pc:docMk/>
            <pc:sldMk cId="3434771101" sldId="273"/>
            <ac:spMk id="3" creationId="{41C85771-B032-430A-B892-1F7B56BC619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2" name="Footer Placeholder 1"/>
          <p:cNvSpPr>
            <a:spLocks noGrp="1"/>
          </p:cNvSpPr>
          <p:nvPr>
            <p:ph type="ftr" sz="quarter" idx="11"/>
          </p:nvPr>
        </p:nvSpPr>
        <p:spPr/>
        <p:txBody>
          <a:bodyPr/>
          <a:lstStyle/>
          <a:p>
            <a:endParaRPr lang="en-IN"/>
          </a:p>
        </p:txBody>
      </p:sp>
      <p:sp>
        <p:nvSpPr>
          <p:cNvPr id="15" name="Slide Number Placeholder 14"/>
          <p:cNvSpPr>
            <a:spLocks noGrp="1"/>
          </p:cNvSpPr>
          <p:nvPr>
            <p:ph type="sldNum" sz="quarter" idx="12"/>
          </p:nvPr>
        </p:nvSpPr>
        <p:spPr>
          <a:xfrm>
            <a:off x="10972800" y="6473952"/>
            <a:ext cx="1011936" cy="246888"/>
          </a:xfrm>
        </p:spPr>
        <p:txBody>
          <a:bodyPr/>
          <a:lstStyle/>
          <a:p>
            <a:fld id="{FA14D11E-5CD9-446D-A25E-DD4A39460AA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19" name="Footer Placeholder 18"/>
          <p:cNvSpPr>
            <a:spLocks noGrp="1"/>
          </p:cNvSpPr>
          <p:nvPr>
            <p:ph type="ftr" sz="quarter" idx="11"/>
          </p:nvPr>
        </p:nvSpPr>
        <p:spPr>
          <a:xfrm>
            <a:off x="4775200" y="76201"/>
            <a:ext cx="3860800" cy="288925"/>
          </a:xfrm>
        </p:spPr>
        <p:txBody>
          <a:bodyPr/>
          <a:lstStyle/>
          <a:p>
            <a:endParaRPr lang="en-IN"/>
          </a:p>
        </p:txBody>
      </p:sp>
      <p:sp>
        <p:nvSpPr>
          <p:cNvPr id="16" name="Slide Number Placeholder 15"/>
          <p:cNvSpPr>
            <a:spLocks noGrp="1"/>
          </p:cNvSpPr>
          <p:nvPr>
            <p:ph type="sldNum" sz="quarter" idx="12"/>
          </p:nvPr>
        </p:nvSpPr>
        <p:spPr>
          <a:xfrm>
            <a:off x="10972800" y="6473952"/>
            <a:ext cx="1011936" cy="246888"/>
          </a:xfrm>
        </p:spPr>
        <p:txBody>
          <a:bodyPr/>
          <a:lstStyle/>
          <a:p>
            <a:fld id="{FA14D11E-5CD9-446D-A25E-DD4A39460AA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11" name="Footer Placeholder 10"/>
          <p:cNvSpPr>
            <a:spLocks noGrp="1"/>
          </p:cNvSpPr>
          <p:nvPr>
            <p:ph type="ftr" sz="quarter" idx="11"/>
          </p:nvPr>
        </p:nvSpPr>
        <p:spPr/>
        <p:txBody>
          <a:bodyPr/>
          <a:lstStyle/>
          <a:p>
            <a:endParaRPr lang="en-IN"/>
          </a:p>
        </p:txBody>
      </p:sp>
      <p:sp>
        <p:nvSpPr>
          <p:cNvPr id="16" name="Slide Number Placeholder 15"/>
          <p:cNvSpPr>
            <a:spLocks noGrp="1"/>
          </p:cNvSpPr>
          <p:nvPr>
            <p:ph type="sldNum" sz="quarter" idx="12"/>
          </p:nvPr>
        </p:nvSpPr>
        <p:spPr/>
        <p:txBody>
          <a:bodyPr/>
          <a:lstStyle/>
          <a:p>
            <a:fld id="{FA14D11E-5CD9-446D-A25E-DD4A39460AA5}" type="slidenum">
              <a:rPr lang="en-IN" smtClean="0"/>
              <a:pPr/>
              <a:t>‹#›</a:t>
            </a:fld>
            <a:endParaRPr lang="en-IN"/>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10" name="Footer Placeholder 9"/>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972800" y="6477000"/>
            <a:ext cx="1016000" cy="246888"/>
          </a:xfrm>
        </p:spPr>
        <p:txBody>
          <a:bodyPr/>
          <a:lstStyle/>
          <a:p>
            <a:fld id="{FA14D11E-5CD9-446D-A25E-DD4A39460AA5}" type="slidenum">
              <a:rPr lang="en-IN" smtClean="0"/>
              <a:pPr/>
              <a:t>‹#›</a:t>
            </a:fld>
            <a:endParaRPr lang="en-IN"/>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21" name="Footer Placeholder 20"/>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24" name="Footer Placeholder 23"/>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29" name="Footer Placeholder 28"/>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A14D11E-5CD9-446D-A25E-DD4A39460AA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9AA01FF7-AEC8-428E-A10C-3E5B337B83D2}" type="datetimeFigureOut">
              <a:rPr lang="en-IN" smtClean="0"/>
              <a:pPr/>
              <a:t>16-10-2021</a:t>
            </a:fld>
            <a:endParaRPr lang="en-IN"/>
          </a:p>
        </p:txBody>
      </p:sp>
      <p:sp>
        <p:nvSpPr>
          <p:cNvPr id="5" name="Footer Placeholder 4"/>
          <p:cNvSpPr>
            <a:spLocks noGrp="1"/>
          </p:cNvSpPr>
          <p:nvPr>
            <p:ph type="ftr" sz="quarter" idx="11"/>
          </p:nvPr>
        </p:nvSpPr>
        <p:spPr/>
        <p:txBody>
          <a:bodyPr/>
          <a:lstStyle/>
          <a:p>
            <a:endParaRPr lang="en-IN"/>
          </a:p>
        </p:txBody>
      </p:sp>
      <p:sp>
        <p:nvSpPr>
          <p:cNvPr id="31" name="Slide Number Placeholder 30"/>
          <p:cNvSpPr>
            <a:spLocks noGrp="1"/>
          </p:cNvSpPr>
          <p:nvPr>
            <p:ph type="sldNum" sz="quarter" idx="12"/>
          </p:nvPr>
        </p:nvSpPr>
        <p:spPr/>
        <p:txBody>
          <a:bodyPr/>
          <a:lstStyle/>
          <a:p>
            <a:fld id="{FA14D11E-5CD9-446D-A25E-DD4A39460AA5}" type="slidenum">
              <a:rPr lang="en-IN" smtClean="0"/>
              <a:pPr/>
              <a:t>‹#›</a:t>
            </a:fld>
            <a:endParaRPr lang="en-IN"/>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9AA01FF7-AEC8-428E-A10C-3E5B337B83D2}" type="datetimeFigureOut">
              <a:rPr lang="en-IN" smtClean="0"/>
              <a:pPr/>
              <a:t>16-10-2021</a:t>
            </a:fld>
            <a:endParaRPr lang="en-IN"/>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IN"/>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A14D11E-5CD9-446D-A25E-DD4A39460AA5}" type="slidenum">
              <a:rPr lang="en-IN" smtClean="0"/>
              <a:pPr/>
              <a:t>‹#›</a:t>
            </a:fld>
            <a:endParaRPr lang="en-IN"/>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E8A2-E2B8-4C65-8D51-A7F9EC59CA19}"/>
              </a:ext>
            </a:extLst>
          </p:cNvPr>
          <p:cNvSpPr>
            <a:spLocks noGrp="1"/>
          </p:cNvSpPr>
          <p:nvPr>
            <p:ph type="ctrTitle"/>
          </p:nvPr>
        </p:nvSpPr>
        <p:spPr>
          <a:xfrm>
            <a:off x="1773411" y="2234921"/>
            <a:ext cx="8007927" cy="2655734"/>
          </a:xfrm>
        </p:spPr>
        <p:txBody>
          <a:bodyPr>
            <a:normAutofit/>
          </a:bodyPr>
          <a:lstStyle/>
          <a:p>
            <a:pPr algn="ctr"/>
            <a:r>
              <a:rPr lang="en-US" sz="9600" b="1" cap="none" spc="300" dirty="0">
                <a:ln w="12700">
                  <a:solidFill>
                    <a:schemeClr val="tx2">
                      <a:satMod val="155000"/>
                    </a:schemeClr>
                  </a:solidFill>
                  <a:prstDash val="solid"/>
                </a:ln>
                <a:solidFill>
                  <a:srgbClr val="660033"/>
                </a:solidFill>
                <a:effectLst>
                  <a:outerShdw blurRad="41275" dist="20320" dir="1800000" algn="tl" rotWithShape="0">
                    <a:srgbClr val="000000">
                      <a:alpha val="40000"/>
                    </a:srgbClr>
                  </a:outerShdw>
                </a:effectLst>
                <a:latin typeface="Arial Black" pitchFamily="34" charset="0"/>
              </a:rPr>
              <a:t>Mitosis</a:t>
            </a:r>
            <a:r>
              <a:rPr lang="en-US" sz="6600" b="1" cap="none"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Bahnschrift SemiBold" pitchFamily="34" charset="0"/>
              </a:rPr>
              <a:t> </a:t>
            </a:r>
            <a:br>
              <a:rPr lang="en-US" sz="6600" b="1" cap="none"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Bahnschrift SemiBold" pitchFamily="34" charset="0"/>
              </a:rPr>
            </a:br>
            <a:r>
              <a:rPr lang="en-US" sz="3100" b="1" cap="none" dirty="0">
                <a:ln w="12700">
                  <a:solidFill>
                    <a:schemeClr val="tx2">
                      <a:satMod val="155000"/>
                    </a:schemeClr>
                  </a:solidFill>
                  <a:prstDash val="solid"/>
                </a:ln>
                <a:solidFill>
                  <a:schemeClr val="accent2">
                    <a:lumMod val="75000"/>
                  </a:schemeClr>
                </a:solidFill>
                <a:effectLst/>
                <a:latin typeface="Bahnschrift SemiBold" pitchFamily="34" charset="0"/>
              </a:rPr>
              <a:t>by</a:t>
            </a:r>
            <a:br>
              <a:rPr lang="en-US" dirty="0">
                <a:latin typeface="Bahnschrift SemiBold" pitchFamily="34" charset="0"/>
              </a:rPr>
            </a:br>
            <a:r>
              <a:rPr lang="en-US" b="1" cap="none" dirty="0">
                <a:solidFill>
                  <a:srgbClr val="006600"/>
                </a:solidFill>
                <a:latin typeface="Comic Sans MS" pitchFamily="66" charset="0"/>
              </a:rPr>
              <a:t>Vijayshree Hemke</a:t>
            </a:r>
            <a:endParaRPr lang="en-IN" b="1" dirty="0">
              <a:solidFill>
                <a:srgbClr val="006600"/>
              </a:solidFill>
              <a:latin typeface="Comic Sans MS" pitchFamily="66" charset="0"/>
            </a:endParaRPr>
          </a:p>
        </p:txBody>
      </p:sp>
    </p:spTree>
    <p:extLst>
      <p:ext uri="{BB962C8B-B14F-4D97-AF65-F5344CB8AC3E}">
        <p14:creationId xmlns:p14="http://schemas.microsoft.com/office/powerpoint/2010/main" val="423170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06F7-7CE7-4818-A816-C3CA5F5CC2CE}"/>
              </a:ext>
            </a:extLst>
          </p:cNvPr>
          <p:cNvSpPr>
            <a:spLocks noGrp="1"/>
          </p:cNvSpPr>
          <p:nvPr>
            <p:ph type="title"/>
          </p:nvPr>
        </p:nvSpPr>
        <p:spPr>
          <a:xfrm>
            <a:off x="960600" y="457200"/>
            <a:ext cx="4054764" cy="838200"/>
          </a:xfrm>
        </p:spPr>
        <p:txBody>
          <a:bodyPr/>
          <a:lstStyle/>
          <a:p>
            <a:r>
              <a:rPr lang="en-US" b="1" dirty="0">
                <a:solidFill>
                  <a:srgbClr val="C00000"/>
                </a:solidFill>
                <a:latin typeface="Times New Roman" pitchFamily="18" charset="0"/>
                <a:cs typeface="Times New Roman" pitchFamily="18" charset="0"/>
              </a:rPr>
              <a:t>3- Anaphase</a:t>
            </a:r>
            <a:endParaRPr lang="en-IN"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4CF60BB-1636-4B57-B14D-1FFC4EFF8E89}"/>
              </a:ext>
            </a:extLst>
          </p:cNvPr>
          <p:cNvSpPr>
            <a:spLocks noGrp="1"/>
          </p:cNvSpPr>
          <p:nvPr>
            <p:ph idx="1"/>
          </p:nvPr>
        </p:nvSpPr>
        <p:spPr>
          <a:xfrm>
            <a:off x="406400" y="1233055"/>
            <a:ext cx="11582400" cy="5334000"/>
          </a:xfrm>
        </p:spPr>
        <p:txBody>
          <a:bodyPr>
            <a:normAutofit fontScale="92500" lnSpcReduction="10000"/>
          </a:bodyPr>
          <a:lstStyle/>
          <a:p>
            <a:pPr>
              <a:lnSpc>
                <a:spcPct val="170000"/>
              </a:lnSpc>
              <a:buFont typeface="Wingdings" pitchFamily="2" charset="2"/>
              <a:buChar char="Ø"/>
            </a:pPr>
            <a:r>
              <a:rPr lang="en-US" sz="2400" b="1" dirty="0">
                <a:solidFill>
                  <a:srgbClr val="A50021"/>
                </a:solidFill>
                <a:latin typeface="Times New Roman" pitchFamily="18" charset="0"/>
                <a:cs typeface="Times New Roman" pitchFamily="18" charset="0"/>
              </a:rPr>
              <a:t>It is the phase of shortest duration.</a:t>
            </a:r>
          </a:p>
          <a:p>
            <a:pPr>
              <a:lnSpc>
                <a:spcPct val="170000"/>
              </a:lnSpc>
              <a:buFont typeface="Wingdings" pitchFamily="2" charset="2"/>
              <a:buChar char="Ø"/>
            </a:pPr>
            <a:r>
              <a:rPr lang="en-US" sz="2400" b="1" dirty="0">
                <a:solidFill>
                  <a:srgbClr val="006600"/>
                </a:solidFill>
                <a:latin typeface="Times New Roman" pitchFamily="18" charset="0"/>
                <a:cs typeface="Times New Roman" pitchFamily="18" charset="0"/>
              </a:rPr>
              <a:t>APC (anaphase promoting complex) develops</a:t>
            </a:r>
            <a:r>
              <a:rPr lang="en-IN" sz="2400" b="1" dirty="0">
                <a:solidFill>
                  <a:srgbClr val="006600"/>
                </a:solidFill>
                <a:latin typeface="Times New Roman" pitchFamily="18" charset="0"/>
                <a:cs typeface="Times New Roman" pitchFamily="18" charset="0"/>
              </a:rPr>
              <a:t>.</a:t>
            </a:r>
          </a:p>
          <a:p>
            <a:pPr>
              <a:lnSpc>
                <a:spcPct val="170000"/>
              </a:lnSpc>
              <a:buFont typeface="Wingdings" pitchFamily="2" charset="2"/>
              <a:buChar char="Ø"/>
            </a:pPr>
            <a:r>
              <a:rPr lang="en-IN" sz="2400" b="1" dirty="0">
                <a:solidFill>
                  <a:srgbClr val="A50021"/>
                </a:solidFill>
                <a:latin typeface="Times New Roman" pitchFamily="18" charset="0"/>
                <a:cs typeface="Times New Roman" pitchFamily="18" charset="0"/>
              </a:rPr>
              <a:t>It degenerates proteins binding the two chromatids in the region of centromere. As a result, the centromere of each chromosome divides.</a:t>
            </a:r>
          </a:p>
          <a:p>
            <a:pPr>
              <a:lnSpc>
                <a:spcPct val="170000"/>
              </a:lnSpc>
              <a:buFont typeface="Wingdings" pitchFamily="2" charset="2"/>
              <a:buChar char="Ø"/>
            </a:pPr>
            <a:r>
              <a:rPr lang="en-IN" sz="2400" b="1" dirty="0">
                <a:solidFill>
                  <a:srgbClr val="006600"/>
                </a:solidFill>
                <a:latin typeface="Times New Roman" pitchFamily="18" charset="0"/>
                <a:cs typeface="Times New Roman" pitchFamily="18" charset="0"/>
              </a:rPr>
              <a:t>This converts the two chromatids into daughter chromosomes each being attached to the spindle pole of its side by independents chromosomal or kinetochore fibre. </a:t>
            </a:r>
          </a:p>
          <a:p>
            <a:pPr>
              <a:lnSpc>
                <a:spcPct val="170000"/>
              </a:lnSpc>
              <a:buFont typeface="Wingdings" pitchFamily="2" charset="2"/>
              <a:buChar char="Ø"/>
            </a:pPr>
            <a:r>
              <a:rPr lang="en-IN" sz="2400" b="1" dirty="0">
                <a:solidFill>
                  <a:srgbClr val="A50021"/>
                </a:solidFill>
                <a:latin typeface="Times New Roman" pitchFamily="18" charset="0"/>
                <a:cs typeface="Times New Roman" pitchFamily="18" charset="0"/>
              </a:rPr>
              <a:t>Anaphase has two stages;  Anaphase A and Anaphase B</a:t>
            </a:r>
          </a:p>
          <a:p>
            <a:pPr>
              <a:lnSpc>
                <a:spcPct val="170000"/>
              </a:lnSpc>
              <a:buFont typeface="Wingdings" pitchFamily="2" charset="2"/>
              <a:buChar char="Ø"/>
            </a:pPr>
            <a:r>
              <a:rPr lang="en-IN" sz="2400" b="1" dirty="0">
                <a:solidFill>
                  <a:srgbClr val="006600"/>
                </a:solidFill>
                <a:latin typeface="Times New Roman" pitchFamily="18" charset="0"/>
                <a:cs typeface="Times New Roman" pitchFamily="18" charset="0"/>
              </a:rPr>
              <a:t>Anaphase B is also called spindle elongation phase as the two spindle poles move away from one another.</a:t>
            </a:r>
          </a:p>
          <a:p>
            <a:endParaRPr lang="en-US" dirty="0"/>
          </a:p>
        </p:txBody>
      </p:sp>
    </p:spTree>
    <p:extLst>
      <p:ext uri="{BB962C8B-B14F-4D97-AF65-F5344CB8AC3E}">
        <p14:creationId xmlns:p14="http://schemas.microsoft.com/office/powerpoint/2010/main" val="230174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6E292-17E6-43D5-BF9C-6C3C76E3EADA}"/>
              </a:ext>
            </a:extLst>
          </p:cNvPr>
          <p:cNvSpPr>
            <a:spLocks noGrp="1"/>
          </p:cNvSpPr>
          <p:nvPr>
            <p:ph idx="1"/>
          </p:nvPr>
        </p:nvSpPr>
        <p:spPr>
          <a:xfrm>
            <a:off x="838200" y="781878"/>
            <a:ext cx="10515600" cy="5395085"/>
          </a:xfrm>
        </p:spPr>
        <p:txBody>
          <a:bodyPr>
            <a:normAutofit/>
          </a:bodyPr>
          <a:lstStyle/>
          <a:p>
            <a:pPr>
              <a:lnSpc>
                <a:spcPct val="150000"/>
              </a:lnSpc>
              <a:buFont typeface="Wingdings" pitchFamily="2" charset="2"/>
              <a:buChar char="Ø"/>
            </a:pPr>
            <a:r>
              <a:rPr lang="en-US" sz="2400" b="1" dirty="0">
                <a:solidFill>
                  <a:srgbClr val="A50021"/>
                </a:solidFill>
                <a:latin typeface="Times New Roman" pitchFamily="18" charset="0"/>
                <a:cs typeface="Times New Roman" pitchFamily="18" charset="0"/>
              </a:rPr>
              <a:t>In anaphase A chromosomes move towards the spindle poles with the centromeres projecting towards the poles and limbs trailing behind.</a:t>
            </a:r>
          </a:p>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There is corresponding shortening of  chromosome fibres.</a:t>
            </a:r>
          </a:p>
          <a:p>
            <a:pPr>
              <a:lnSpc>
                <a:spcPct val="150000"/>
              </a:lnSpc>
              <a:buFont typeface="Wingdings" pitchFamily="2" charset="2"/>
              <a:buChar char="Ø"/>
            </a:pPr>
            <a:r>
              <a:rPr lang="en-US" sz="2400" b="1" dirty="0">
                <a:solidFill>
                  <a:srgbClr val="A50021"/>
                </a:solidFill>
                <a:latin typeface="Times New Roman" pitchFamily="18" charset="0"/>
                <a:cs typeface="Times New Roman" pitchFamily="18" charset="0"/>
              </a:rPr>
              <a:t>Anaphasic chromosomes appeared differently depending upon the position of their centromeres – V-shaped (metacentric), L- shaped (submetacentric), J- shaped ( acrocentric) and I- shaped (telocentric).  </a:t>
            </a:r>
          </a:p>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The two pole-ward moving chromosome of each type remain attached to each other by interzonal fibres. </a:t>
            </a:r>
          </a:p>
          <a:p>
            <a:pPr>
              <a:lnSpc>
                <a:spcPct val="150000"/>
              </a:lnSpc>
              <a:buFont typeface="Wingdings" pitchFamily="2" charset="2"/>
              <a:buChar char="Ø"/>
            </a:pPr>
            <a:r>
              <a:rPr lang="en-US" sz="2400" b="1" dirty="0">
                <a:solidFill>
                  <a:srgbClr val="A50021"/>
                </a:solidFill>
                <a:latin typeface="Times New Roman" pitchFamily="18" charset="0"/>
                <a:cs typeface="Times New Roman" pitchFamily="18" charset="0"/>
              </a:rPr>
              <a:t>Ultimately, two groups of chromosomes come to lie at the spindle poles.</a:t>
            </a:r>
            <a:endParaRPr lang="en-IN" sz="2400" b="1" dirty="0">
              <a:solidFill>
                <a:srgbClr val="A50021"/>
              </a:solidFill>
              <a:latin typeface="Times New Roman" pitchFamily="18" charset="0"/>
              <a:cs typeface="Times New Roman" pitchFamily="18" charset="0"/>
            </a:endParaRPr>
          </a:p>
        </p:txBody>
      </p:sp>
    </p:spTree>
    <p:extLst>
      <p:ext uri="{BB962C8B-B14F-4D97-AF65-F5344CB8AC3E}">
        <p14:creationId xmlns:p14="http://schemas.microsoft.com/office/powerpoint/2010/main" val="337204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ownloads\ana-removebg-preview.png"/>
          <p:cNvPicPr>
            <a:picLocks noChangeAspect="1" noChangeArrowheads="1"/>
          </p:cNvPicPr>
          <p:nvPr/>
        </p:nvPicPr>
        <p:blipFill>
          <a:blip r:embed="rId2" cstate="print"/>
          <a:srcRect/>
          <a:stretch>
            <a:fillRect/>
          </a:stretch>
        </p:blipFill>
        <p:spPr bwMode="auto">
          <a:xfrm>
            <a:off x="3491356" y="1090153"/>
            <a:ext cx="4126490" cy="4323930"/>
          </a:xfrm>
          <a:prstGeom prst="rect">
            <a:avLst/>
          </a:prstGeom>
          <a:noFill/>
        </p:spPr>
      </p:pic>
      <p:sp>
        <p:nvSpPr>
          <p:cNvPr id="6" name="TextBox 5"/>
          <p:cNvSpPr txBox="1"/>
          <p:nvPr/>
        </p:nvSpPr>
        <p:spPr>
          <a:xfrm>
            <a:off x="4530437" y="5306283"/>
            <a:ext cx="2493818" cy="584775"/>
          </a:xfrm>
          <a:prstGeom prst="rect">
            <a:avLst/>
          </a:prstGeom>
          <a:noFill/>
        </p:spPr>
        <p:txBody>
          <a:bodyPr wrap="square" rtlCol="0">
            <a:spAutoFit/>
          </a:bodyPr>
          <a:lstStyle/>
          <a:p>
            <a:r>
              <a:rPr lang="en-US" sz="3200" b="1" dirty="0">
                <a:solidFill>
                  <a:srgbClr val="A50021"/>
                </a:solidFill>
                <a:latin typeface="Times New Roman" pitchFamily="18" charset="0"/>
                <a:cs typeface="Times New Roman" pitchFamily="18" charset="0"/>
              </a:rPr>
              <a:t>Anaphase</a:t>
            </a:r>
          </a:p>
        </p:txBody>
      </p:sp>
      <p:grpSp>
        <p:nvGrpSpPr>
          <p:cNvPr id="4" name="Group 3"/>
          <p:cNvGrpSpPr/>
          <p:nvPr/>
        </p:nvGrpSpPr>
        <p:grpSpPr>
          <a:xfrm>
            <a:off x="7010398" y="3117263"/>
            <a:ext cx="2535377" cy="369332"/>
            <a:chOff x="7730836" y="2687784"/>
            <a:chExt cx="2535377" cy="369332"/>
          </a:xfrm>
        </p:grpSpPr>
        <p:cxnSp>
          <p:nvCxnSpPr>
            <p:cNvPr id="5" name="Straight Connector 4"/>
            <p:cNvCxnSpPr/>
            <p:nvPr/>
          </p:nvCxnSpPr>
          <p:spPr>
            <a:xfrm flipH="1">
              <a:off x="7730836" y="2881745"/>
              <a:ext cx="928255" cy="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00649" y="2687784"/>
              <a:ext cx="1565564" cy="369332"/>
            </a:xfrm>
            <a:prstGeom prst="rect">
              <a:avLst/>
            </a:prstGeom>
            <a:noFill/>
          </p:spPr>
          <p:txBody>
            <a:bodyPr wrap="square" rtlCol="0">
              <a:spAutoFit/>
            </a:bodyPr>
            <a:lstStyle/>
            <a:p>
              <a:r>
                <a:rPr lang="en-US" b="1" dirty="0" err="1">
                  <a:solidFill>
                    <a:srgbClr val="660033"/>
                  </a:solidFill>
                  <a:latin typeface="Times New Roman" pitchFamily="18" charset="0"/>
                  <a:cs typeface="Times New Roman" pitchFamily="18" charset="0"/>
                </a:rPr>
                <a:t>Centriole</a:t>
              </a:r>
              <a:endParaRPr lang="en-US" b="1" dirty="0">
                <a:solidFill>
                  <a:srgbClr val="660033"/>
                </a:solidFill>
                <a:latin typeface="Times New Roman" pitchFamily="18" charset="0"/>
                <a:cs typeface="Times New Roman" pitchFamily="18" charset="0"/>
              </a:endParaRPr>
            </a:p>
          </p:txBody>
        </p:sp>
      </p:grpSp>
      <p:grpSp>
        <p:nvGrpSpPr>
          <p:cNvPr id="8" name="Group 7"/>
          <p:cNvGrpSpPr/>
          <p:nvPr/>
        </p:nvGrpSpPr>
        <p:grpSpPr>
          <a:xfrm>
            <a:off x="1330036" y="1440872"/>
            <a:ext cx="3117273" cy="2230583"/>
            <a:chOff x="997530" y="1191491"/>
            <a:chExt cx="2285999" cy="2230583"/>
          </a:xfrm>
        </p:grpSpPr>
        <p:sp>
          <p:nvSpPr>
            <p:cNvPr id="9" name="TextBox 8"/>
            <p:cNvSpPr txBox="1"/>
            <p:nvPr/>
          </p:nvSpPr>
          <p:spPr>
            <a:xfrm>
              <a:off x="997530" y="1191491"/>
              <a:ext cx="1971694" cy="369332"/>
            </a:xfrm>
            <a:prstGeom prst="rect">
              <a:avLst/>
            </a:prstGeom>
            <a:noFill/>
          </p:spPr>
          <p:txBody>
            <a:bodyPr wrap="none" rtlCol="0">
              <a:spAutoFit/>
            </a:bodyPr>
            <a:lstStyle/>
            <a:p>
              <a:r>
                <a:rPr lang="en-US" b="1" dirty="0">
                  <a:solidFill>
                    <a:srgbClr val="660033"/>
                  </a:solidFill>
                  <a:latin typeface="Times New Roman" pitchFamily="18" charset="0"/>
                  <a:cs typeface="Times New Roman" pitchFamily="18" charset="0"/>
                </a:rPr>
                <a:t> Sister </a:t>
              </a:r>
              <a:r>
                <a:rPr lang="en-US" b="1" dirty="0" err="1">
                  <a:solidFill>
                    <a:srgbClr val="660033"/>
                  </a:solidFill>
                  <a:latin typeface="Times New Roman" pitchFamily="18" charset="0"/>
                  <a:cs typeface="Times New Roman" pitchFamily="18" charset="0"/>
                </a:rPr>
                <a:t>chromatids</a:t>
              </a:r>
              <a:endParaRPr lang="en-US" b="1" dirty="0">
                <a:solidFill>
                  <a:srgbClr val="660033"/>
                </a:solidFill>
                <a:latin typeface="Times New Roman" pitchFamily="18" charset="0"/>
                <a:cs typeface="Times New Roman" pitchFamily="18" charset="0"/>
              </a:endParaRPr>
            </a:p>
          </p:txBody>
        </p:sp>
        <p:cxnSp>
          <p:nvCxnSpPr>
            <p:cNvPr id="10" name="Straight Connector 9"/>
            <p:cNvCxnSpPr/>
            <p:nvPr/>
          </p:nvCxnSpPr>
          <p:spPr>
            <a:xfrm flipH="1" flipV="1">
              <a:off x="2125290" y="3408219"/>
              <a:ext cx="1158239" cy="13855"/>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17669" y="2479951"/>
            <a:ext cx="3560621" cy="369332"/>
            <a:chOff x="7753856" y="2258294"/>
            <a:chExt cx="2172943" cy="369332"/>
          </a:xfrm>
        </p:grpSpPr>
        <p:sp>
          <p:nvSpPr>
            <p:cNvPr id="12" name="TextBox 11"/>
            <p:cNvSpPr txBox="1"/>
            <p:nvPr/>
          </p:nvSpPr>
          <p:spPr>
            <a:xfrm>
              <a:off x="8790726" y="2258294"/>
              <a:ext cx="1136073" cy="369332"/>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Spindle fiber</a:t>
              </a:r>
            </a:p>
          </p:txBody>
        </p:sp>
        <p:cxnSp>
          <p:nvCxnSpPr>
            <p:cNvPr id="13" name="Straight Connector 12"/>
            <p:cNvCxnSpPr/>
            <p:nvPr/>
          </p:nvCxnSpPr>
          <p:spPr>
            <a:xfrm flipV="1">
              <a:off x="7753856" y="2410692"/>
              <a:ext cx="1031513" cy="13857"/>
            </a:xfrm>
            <a:prstGeom prst="line">
              <a:avLst/>
            </a:prstGeom>
            <a:ln w="44450">
              <a:solidFill>
                <a:srgbClr val="A5002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H="1" flipV="1">
            <a:off x="3394364" y="1648691"/>
            <a:ext cx="1440873" cy="623456"/>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352800" y="1634836"/>
            <a:ext cx="2576947" cy="193965"/>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35793" y="3449770"/>
            <a:ext cx="1861588" cy="369332"/>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Spindle fiber</a:t>
            </a:r>
          </a:p>
        </p:txBody>
      </p:sp>
      <p:grpSp>
        <p:nvGrpSpPr>
          <p:cNvPr id="18" name="Group 17"/>
          <p:cNvGrpSpPr/>
          <p:nvPr/>
        </p:nvGrpSpPr>
        <p:grpSpPr>
          <a:xfrm>
            <a:off x="2507683" y="4516580"/>
            <a:ext cx="2244427" cy="369332"/>
            <a:chOff x="1343901" y="3422071"/>
            <a:chExt cx="2244427" cy="369332"/>
          </a:xfrm>
        </p:grpSpPr>
        <p:cxnSp>
          <p:nvCxnSpPr>
            <p:cNvPr id="19" name="Straight Connector 18"/>
            <p:cNvCxnSpPr/>
            <p:nvPr/>
          </p:nvCxnSpPr>
          <p:spPr>
            <a:xfrm flipV="1">
              <a:off x="2576946" y="3602181"/>
              <a:ext cx="1011382" cy="1385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3901" y="3422071"/>
              <a:ext cx="1371600" cy="369332"/>
            </a:xfrm>
            <a:prstGeom prst="rect">
              <a:avLst/>
            </a:prstGeom>
            <a:noFill/>
          </p:spPr>
          <p:txBody>
            <a:bodyPr wrap="square" rtlCol="0">
              <a:spAutoFit/>
            </a:bodyPr>
            <a:lstStyle/>
            <a:p>
              <a:r>
                <a:rPr lang="en-US" b="1" dirty="0">
                  <a:solidFill>
                    <a:srgbClr val="A50021"/>
                  </a:solidFill>
                  <a:latin typeface="Times New Roman" pitchFamily="18" charset="0"/>
                  <a:cs typeface="Times New Roman" pitchFamily="18" charset="0"/>
                </a:rPr>
                <a:t>Cytoplasm</a:t>
              </a:r>
            </a:p>
          </p:txBody>
        </p:sp>
      </p:grpSp>
    </p:spTree>
    <p:extLst>
      <p:ext uri="{BB962C8B-B14F-4D97-AF65-F5344CB8AC3E}">
        <p14:creationId xmlns:p14="http://schemas.microsoft.com/office/powerpoint/2010/main" val="93057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4CF1-DB24-4883-955E-0C47E77E7629}"/>
              </a:ext>
            </a:extLst>
          </p:cNvPr>
          <p:cNvSpPr>
            <a:spLocks noGrp="1"/>
          </p:cNvSpPr>
          <p:nvPr>
            <p:ph type="title"/>
          </p:nvPr>
        </p:nvSpPr>
        <p:spPr/>
        <p:txBody>
          <a:bodyPr/>
          <a:lstStyle/>
          <a:p>
            <a:r>
              <a:rPr lang="en-US" b="1" dirty="0">
                <a:solidFill>
                  <a:srgbClr val="C00000"/>
                </a:solidFill>
                <a:latin typeface="Times New Roman" pitchFamily="18" charset="0"/>
                <a:cs typeface="Times New Roman" pitchFamily="18" charset="0"/>
              </a:rPr>
              <a:t>    4 -</a:t>
            </a:r>
            <a:r>
              <a:rPr lang="en-US" b="1" dirty="0" err="1">
                <a:solidFill>
                  <a:srgbClr val="C00000"/>
                </a:solidFill>
                <a:latin typeface="Times New Roman" pitchFamily="18" charset="0"/>
                <a:cs typeface="Times New Roman" pitchFamily="18" charset="0"/>
              </a:rPr>
              <a:t>Telophase</a:t>
            </a:r>
            <a:endParaRPr lang="en-IN"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9959B6C-78B5-453F-B9F5-83C401125D06}"/>
              </a:ext>
            </a:extLst>
          </p:cNvPr>
          <p:cNvSpPr>
            <a:spLocks noGrp="1"/>
          </p:cNvSpPr>
          <p:nvPr>
            <p:ph idx="1"/>
          </p:nvPr>
        </p:nvSpPr>
        <p:spPr/>
        <p:txBody>
          <a:bodyPr>
            <a:normAutofit/>
          </a:bodyPr>
          <a:lstStyle/>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It is the stage of reconstitution of nuclei .</a:t>
            </a:r>
          </a:p>
          <a:p>
            <a:pPr>
              <a:lnSpc>
                <a:spcPct val="150000"/>
              </a:lnSpc>
              <a:buFont typeface="Wingdings" pitchFamily="2" charset="2"/>
              <a:buChar char="Ø"/>
            </a:pPr>
            <a:r>
              <a:rPr lang="en-US" sz="2400" b="1" dirty="0">
                <a:solidFill>
                  <a:srgbClr val="A50021"/>
                </a:solidFill>
                <a:latin typeface="Times New Roman" pitchFamily="18" charset="0"/>
                <a:cs typeface="Times New Roman" pitchFamily="18" charset="0"/>
              </a:rPr>
              <a:t>Chromosomes uncoil, elongate , loose their stainability  and form chromatin fibres.</a:t>
            </a:r>
          </a:p>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Nucleolar </a:t>
            </a:r>
            <a:r>
              <a:rPr lang="en-US" sz="2400" b="1" dirty="0" err="1">
                <a:solidFill>
                  <a:srgbClr val="006600"/>
                </a:solidFill>
                <a:latin typeface="Times New Roman" pitchFamily="18" charset="0"/>
                <a:cs typeface="Times New Roman" pitchFamily="18" charset="0"/>
              </a:rPr>
              <a:t>organisers</a:t>
            </a:r>
            <a:r>
              <a:rPr lang="en-US" sz="2400" b="1" dirty="0">
                <a:solidFill>
                  <a:srgbClr val="006600"/>
                </a:solidFill>
                <a:latin typeface="Times New Roman" pitchFamily="18" charset="0"/>
                <a:cs typeface="Times New Roman" pitchFamily="18" charset="0"/>
              </a:rPr>
              <a:t> form nucleoli in one or more pairs of chromosomes.</a:t>
            </a:r>
          </a:p>
          <a:p>
            <a:pPr>
              <a:lnSpc>
                <a:spcPct val="150000"/>
              </a:lnSpc>
              <a:buFont typeface="Wingdings" pitchFamily="2" charset="2"/>
              <a:buChar char="Ø"/>
            </a:pPr>
            <a:r>
              <a:rPr lang="en-US" sz="2400" b="1" dirty="0">
                <a:solidFill>
                  <a:srgbClr val="A50021"/>
                </a:solidFill>
                <a:latin typeface="Times New Roman" pitchFamily="18" charset="0"/>
                <a:cs typeface="Times New Roman" pitchFamily="18" charset="0"/>
              </a:rPr>
              <a:t>Nucleoplasm and nuclear envelop appear so that two daughter nuclei are formed.</a:t>
            </a:r>
          </a:p>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Golgi apparatus and endoplasmic reticulum begin to grow.</a:t>
            </a:r>
            <a:endParaRPr lang="en-IN" sz="24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197981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CF8B-9E33-4CBF-AEE6-500C10AE69D3}"/>
              </a:ext>
            </a:extLst>
          </p:cNvPr>
          <p:cNvSpPr>
            <a:spLocks noGrp="1"/>
          </p:cNvSpPr>
          <p:nvPr>
            <p:ph type="title"/>
          </p:nvPr>
        </p:nvSpPr>
        <p:spPr>
          <a:xfrm>
            <a:off x="5019987" y="5306283"/>
            <a:ext cx="2558473" cy="838200"/>
          </a:xfrm>
        </p:spPr>
        <p:txBody>
          <a:bodyPr>
            <a:normAutofit/>
          </a:bodyPr>
          <a:lstStyle/>
          <a:p>
            <a:r>
              <a:rPr lang="en-US" sz="2800" b="1" cap="none" dirty="0" err="1">
                <a:solidFill>
                  <a:srgbClr val="A50021"/>
                </a:solidFill>
                <a:latin typeface="Times New Roman" pitchFamily="18" charset="0"/>
                <a:cs typeface="Times New Roman" pitchFamily="18" charset="0"/>
              </a:rPr>
              <a:t>Telophase</a:t>
            </a:r>
            <a:endParaRPr lang="en-IN" sz="2800" b="1" cap="none" dirty="0">
              <a:solidFill>
                <a:srgbClr val="A50021"/>
              </a:solidFill>
              <a:latin typeface="Times New Roman" pitchFamily="18" charset="0"/>
              <a:cs typeface="Times New Roman" pitchFamily="18" charset="0"/>
            </a:endParaRPr>
          </a:p>
        </p:txBody>
      </p:sp>
      <p:pic>
        <p:nvPicPr>
          <p:cNvPr id="1026" name="Picture 2" descr="C:\Users\ACER\Downloads\telo-removebg-preview.png"/>
          <p:cNvPicPr>
            <a:picLocks noChangeAspect="1" noChangeArrowheads="1"/>
          </p:cNvPicPr>
          <p:nvPr/>
        </p:nvPicPr>
        <p:blipFill>
          <a:blip r:embed="rId2" cstate="print"/>
          <a:srcRect/>
          <a:stretch>
            <a:fillRect/>
          </a:stretch>
        </p:blipFill>
        <p:spPr bwMode="auto">
          <a:xfrm>
            <a:off x="2951018" y="1662545"/>
            <a:ext cx="5506204" cy="4119251"/>
          </a:xfrm>
          <a:prstGeom prst="rect">
            <a:avLst/>
          </a:prstGeom>
          <a:noFill/>
        </p:spPr>
      </p:pic>
      <p:grpSp>
        <p:nvGrpSpPr>
          <p:cNvPr id="21" name="Group 20"/>
          <p:cNvGrpSpPr/>
          <p:nvPr/>
        </p:nvGrpSpPr>
        <p:grpSpPr>
          <a:xfrm>
            <a:off x="748140" y="2964896"/>
            <a:ext cx="2964878" cy="646331"/>
            <a:chOff x="748140" y="2964896"/>
            <a:chExt cx="2964878" cy="646331"/>
          </a:xfrm>
        </p:grpSpPr>
        <p:cxnSp>
          <p:nvCxnSpPr>
            <p:cNvPr id="5" name="Straight Connector 4"/>
            <p:cNvCxnSpPr/>
            <p:nvPr/>
          </p:nvCxnSpPr>
          <p:spPr>
            <a:xfrm flipH="1" flipV="1">
              <a:off x="2590800" y="3366655"/>
              <a:ext cx="1122218" cy="2771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8140" y="2964896"/>
              <a:ext cx="2216728" cy="646331"/>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Nuclear envelope reappears</a:t>
              </a:r>
            </a:p>
          </p:txBody>
        </p:sp>
      </p:grpSp>
      <p:grpSp>
        <p:nvGrpSpPr>
          <p:cNvPr id="22" name="Group 21"/>
          <p:cNvGrpSpPr/>
          <p:nvPr/>
        </p:nvGrpSpPr>
        <p:grpSpPr>
          <a:xfrm>
            <a:off x="775855" y="3962400"/>
            <a:ext cx="3422072" cy="369332"/>
            <a:chOff x="775855" y="3962400"/>
            <a:chExt cx="3422072" cy="369332"/>
          </a:xfrm>
        </p:grpSpPr>
        <p:sp>
          <p:nvSpPr>
            <p:cNvPr id="8" name="TextBox 7"/>
            <p:cNvSpPr txBox="1"/>
            <p:nvPr/>
          </p:nvSpPr>
          <p:spPr>
            <a:xfrm>
              <a:off x="775855" y="3962400"/>
              <a:ext cx="1591141" cy="369332"/>
            </a:xfrm>
            <a:prstGeom prst="rect">
              <a:avLst/>
            </a:prstGeom>
            <a:noFill/>
          </p:spPr>
          <p:txBody>
            <a:bodyPr wrap="none" rtlCol="0">
              <a:spAutoFit/>
            </a:bodyPr>
            <a:lstStyle/>
            <a:p>
              <a:r>
                <a:rPr lang="en-US" b="1" dirty="0">
                  <a:solidFill>
                    <a:srgbClr val="660033"/>
                  </a:solidFill>
                  <a:latin typeface="Times New Roman" pitchFamily="18" charset="0"/>
                  <a:cs typeface="Times New Roman" pitchFamily="18" charset="0"/>
                </a:rPr>
                <a:t>Chromosomes</a:t>
              </a:r>
            </a:p>
          </p:txBody>
        </p:sp>
        <p:cxnSp>
          <p:nvCxnSpPr>
            <p:cNvPr id="9" name="Straight Connector 8"/>
            <p:cNvCxnSpPr/>
            <p:nvPr/>
          </p:nvCxnSpPr>
          <p:spPr>
            <a:xfrm flipH="1" flipV="1">
              <a:off x="2396836" y="4170218"/>
              <a:ext cx="1801091" cy="13855"/>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730836" y="2687784"/>
            <a:ext cx="2535377" cy="369332"/>
            <a:chOff x="7730836" y="2687784"/>
            <a:chExt cx="2535377" cy="369332"/>
          </a:xfrm>
        </p:grpSpPr>
        <p:cxnSp>
          <p:nvCxnSpPr>
            <p:cNvPr id="11" name="Straight Connector 10"/>
            <p:cNvCxnSpPr/>
            <p:nvPr/>
          </p:nvCxnSpPr>
          <p:spPr>
            <a:xfrm flipH="1">
              <a:off x="7730836" y="2881745"/>
              <a:ext cx="928255"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00649" y="2687784"/>
              <a:ext cx="1565564" cy="369332"/>
            </a:xfrm>
            <a:prstGeom prst="rect">
              <a:avLst/>
            </a:prstGeom>
            <a:noFill/>
          </p:spPr>
          <p:txBody>
            <a:bodyPr wrap="square" rtlCol="0">
              <a:spAutoFit/>
            </a:bodyPr>
            <a:lstStyle/>
            <a:p>
              <a:r>
                <a:rPr lang="en-US" b="1" dirty="0" err="1">
                  <a:solidFill>
                    <a:srgbClr val="660033"/>
                  </a:solidFill>
                  <a:latin typeface="Times New Roman" pitchFamily="18" charset="0"/>
                  <a:cs typeface="Times New Roman" pitchFamily="18" charset="0"/>
                </a:rPr>
                <a:t>Centriole</a:t>
              </a:r>
              <a:endParaRPr lang="en-US" b="1" dirty="0">
                <a:solidFill>
                  <a:srgbClr val="660033"/>
                </a:solidFill>
                <a:latin typeface="Times New Roman" pitchFamily="18" charset="0"/>
                <a:cs typeface="Times New Roman" pitchFamily="18" charset="0"/>
              </a:endParaRPr>
            </a:p>
          </p:txBody>
        </p:sp>
      </p:grpSp>
      <p:grpSp>
        <p:nvGrpSpPr>
          <p:cNvPr id="25" name="Group 24"/>
          <p:cNvGrpSpPr/>
          <p:nvPr/>
        </p:nvGrpSpPr>
        <p:grpSpPr>
          <a:xfrm>
            <a:off x="4835238" y="4128655"/>
            <a:ext cx="5708058" cy="937364"/>
            <a:chOff x="4835238" y="4128655"/>
            <a:chExt cx="5708058" cy="937364"/>
          </a:xfrm>
        </p:grpSpPr>
        <p:cxnSp>
          <p:nvCxnSpPr>
            <p:cNvPr id="17" name="Straight Connector 16"/>
            <p:cNvCxnSpPr/>
            <p:nvPr/>
          </p:nvCxnSpPr>
          <p:spPr>
            <a:xfrm flipH="1" flipV="1">
              <a:off x="6248400" y="4128655"/>
              <a:ext cx="1773383" cy="74814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835238" y="4696687"/>
              <a:ext cx="5708058" cy="369332"/>
              <a:chOff x="4835238" y="4696687"/>
              <a:chExt cx="5708058" cy="369332"/>
            </a:xfrm>
          </p:grpSpPr>
          <p:cxnSp>
            <p:nvCxnSpPr>
              <p:cNvPr id="14" name="Straight Connector 13"/>
              <p:cNvCxnSpPr/>
              <p:nvPr/>
            </p:nvCxnSpPr>
            <p:spPr>
              <a:xfrm flipH="1" flipV="1">
                <a:off x="4835238" y="4724400"/>
                <a:ext cx="3144980" cy="138545"/>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04895" y="4696687"/>
                <a:ext cx="2438401" cy="369332"/>
              </a:xfrm>
              <a:prstGeom prst="rect">
                <a:avLst/>
              </a:prstGeom>
              <a:noFill/>
            </p:spPr>
            <p:txBody>
              <a:bodyPr wrap="square" rtlCol="0">
                <a:spAutoFit/>
              </a:bodyPr>
              <a:lstStyle/>
              <a:p>
                <a:r>
                  <a:rPr lang="en-US" dirty="0">
                    <a:solidFill>
                      <a:srgbClr val="660033"/>
                    </a:solidFill>
                    <a:latin typeface="Times New Roman" pitchFamily="18" charset="0"/>
                    <a:cs typeface="Times New Roman" pitchFamily="18" charset="0"/>
                  </a:rPr>
                  <a:t>Two daughter nuclei</a:t>
                </a:r>
              </a:p>
            </p:txBody>
          </p:sp>
        </p:grpSp>
      </p:grpSp>
      <p:grpSp>
        <p:nvGrpSpPr>
          <p:cNvPr id="26" name="Group 25"/>
          <p:cNvGrpSpPr/>
          <p:nvPr/>
        </p:nvGrpSpPr>
        <p:grpSpPr>
          <a:xfrm>
            <a:off x="2452255" y="1981200"/>
            <a:ext cx="3241966" cy="692728"/>
            <a:chOff x="2299855" y="1828800"/>
            <a:chExt cx="3241966" cy="692728"/>
          </a:xfrm>
        </p:grpSpPr>
        <p:cxnSp>
          <p:nvCxnSpPr>
            <p:cNvPr id="27" name="Straight Connector 26"/>
            <p:cNvCxnSpPr/>
            <p:nvPr/>
          </p:nvCxnSpPr>
          <p:spPr>
            <a:xfrm flipH="1" flipV="1">
              <a:off x="2299855" y="1828800"/>
              <a:ext cx="3241966" cy="443347"/>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327564" y="1828800"/>
              <a:ext cx="2147454" cy="69272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858982" y="1704109"/>
            <a:ext cx="2008909" cy="369332"/>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Daughter cells</a:t>
            </a:r>
          </a:p>
        </p:txBody>
      </p:sp>
    </p:spTree>
    <p:extLst>
      <p:ext uri="{BB962C8B-B14F-4D97-AF65-F5344CB8AC3E}">
        <p14:creationId xmlns:p14="http://schemas.microsoft.com/office/powerpoint/2010/main" val="188626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1FD0-E019-49FB-A2DB-DBDE4DD1CC1A}"/>
              </a:ext>
            </a:extLst>
          </p:cNvPr>
          <p:cNvSpPr>
            <a:spLocks noGrp="1"/>
          </p:cNvSpPr>
          <p:nvPr>
            <p:ph type="title"/>
          </p:nvPr>
        </p:nvSpPr>
        <p:spPr/>
        <p:txBody>
          <a:bodyPr/>
          <a:lstStyle/>
          <a:p>
            <a:r>
              <a:rPr lang="en-US" dirty="0">
                <a:solidFill>
                  <a:srgbClr val="C00000"/>
                </a:solidFill>
              </a:rPr>
              <a:t>(</a:t>
            </a:r>
            <a:r>
              <a:rPr lang="en-US" b="1" dirty="0">
                <a:solidFill>
                  <a:srgbClr val="C00000"/>
                </a:solidFill>
                <a:latin typeface="Times New Roman" pitchFamily="18" charset="0"/>
                <a:cs typeface="Times New Roman" pitchFamily="18" charset="0"/>
              </a:rPr>
              <a:t>B) Cytokinesis</a:t>
            </a:r>
            <a:endParaRPr lang="en-IN"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A9096F6-6F77-4006-B5AF-E90A681DE9C9}"/>
              </a:ext>
            </a:extLst>
          </p:cNvPr>
          <p:cNvSpPr>
            <a:spLocks noGrp="1"/>
          </p:cNvSpPr>
          <p:nvPr>
            <p:ph idx="1"/>
          </p:nvPr>
        </p:nvSpPr>
        <p:spPr>
          <a:xfrm>
            <a:off x="-83131" y="1249360"/>
            <a:ext cx="6899565" cy="5525510"/>
          </a:xfrm>
        </p:spPr>
        <p:txBody>
          <a:bodyPr>
            <a:noAutofit/>
          </a:bodyPr>
          <a:lstStyle/>
          <a:p>
            <a:pPr>
              <a:lnSpc>
                <a:spcPct val="150000"/>
              </a:lnSpc>
              <a:buFont typeface="Wingdings" pitchFamily="2" charset="2"/>
              <a:buChar char="Ø"/>
            </a:pPr>
            <a:r>
              <a:rPr lang="en-US" sz="2400" b="1" dirty="0" err="1">
                <a:solidFill>
                  <a:srgbClr val="006600"/>
                </a:solidFill>
                <a:latin typeface="Times New Roman" pitchFamily="18" charset="0"/>
                <a:cs typeface="Times New Roman" pitchFamily="18" charset="0"/>
              </a:rPr>
              <a:t>Cytokinesis</a:t>
            </a:r>
            <a:r>
              <a:rPr lang="en-US" sz="2400" b="1" dirty="0">
                <a:solidFill>
                  <a:srgbClr val="006600"/>
                </a:solidFill>
                <a:latin typeface="Times New Roman" pitchFamily="18" charset="0"/>
                <a:cs typeface="Times New Roman" pitchFamily="18" charset="0"/>
              </a:rPr>
              <a:t> (Gk. Kytos-cell, kinesis-movement ) is division of cell having undergone karyokinesis to produce </a:t>
            </a:r>
            <a:r>
              <a:rPr lang="en-US" sz="2400" b="1" dirty="0">
                <a:solidFill>
                  <a:srgbClr val="A50021"/>
                </a:solidFill>
                <a:latin typeface="Times New Roman" pitchFamily="18" charset="0"/>
                <a:cs typeface="Times New Roman" pitchFamily="18" charset="0"/>
              </a:rPr>
              <a:t>two daughter cells </a:t>
            </a:r>
            <a:r>
              <a:rPr lang="en-US" sz="2400" b="1" dirty="0">
                <a:solidFill>
                  <a:srgbClr val="006600"/>
                </a:solidFill>
                <a:latin typeface="Times New Roman" pitchFamily="18" charset="0"/>
                <a:cs typeface="Times New Roman" pitchFamily="18" charset="0"/>
              </a:rPr>
              <a:t>each with daughter nucleus </a:t>
            </a:r>
          </a:p>
          <a:p>
            <a:pPr>
              <a:lnSpc>
                <a:spcPct val="150000"/>
              </a:lnSpc>
              <a:buFont typeface="Wingdings" pitchFamily="2" charset="2"/>
              <a:buChar char="Ø"/>
            </a:pPr>
            <a:r>
              <a:rPr lang="en-US" sz="2400" b="1" dirty="0">
                <a:solidFill>
                  <a:srgbClr val="002060"/>
                </a:solidFill>
                <a:latin typeface="Times New Roman" pitchFamily="18" charset="0"/>
                <a:cs typeface="Times New Roman" pitchFamily="18" charset="0"/>
              </a:rPr>
              <a:t>It begins in mid anaphase and is generally completed along with the completion of telophase.</a:t>
            </a:r>
          </a:p>
          <a:p>
            <a:pPr>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Animal cell cytokinesis is different from plant cell cytokinesis.</a:t>
            </a:r>
          </a:p>
          <a:p>
            <a:pPr marL="0" indent="0">
              <a:buNone/>
            </a:pPr>
            <a:endParaRPr lang="en-US" sz="2400" dirty="0">
              <a:solidFill>
                <a:srgbClr val="006600"/>
              </a:solidFill>
              <a:latin typeface="Times New Roman" pitchFamily="18" charset="0"/>
              <a:cs typeface="Times New Roman" pitchFamily="18" charset="0"/>
            </a:endParaRPr>
          </a:p>
        </p:txBody>
      </p:sp>
      <p:pic>
        <p:nvPicPr>
          <p:cNvPr id="1027" name="Picture 3" descr="C:\Users\ACER\Desktop\images (2).jpg"/>
          <p:cNvPicPr>
            <a:picLocks noChangeAspect="1" noChangeArrowheads="1"/>
          </p:cNvPicPr>
          <p:nvPr/>
        </p:nvPicPr>
        <p:blipFill>
          <a:blip r:embed="rId2" cstate="print"/>
          <a:srcRect/>
          <a:stretch>
            <a:fillRect/>
          </a:stretch>
        </p:blipFill>
        <p:spPr bwMode="auto">
          <a:xfrm>
            <a:off x="6647424" y="1717981"/>
            <a:ext cx="4990394" cy="4405745"/>
          </a:xfrm>
          <a:prstGeom prst="rect">
            <a:avLst/>
          </a:prstGeom>
          <a:noFill/>
        </p:spPr>
      </p:pic>
    </p:spTree>
    <p:extLst>
      <p:ext uri="{BB962C8B-B14F-4D97-AF65-F5344CB8AC3E}">
        <p14:creationId xmlns:p14="http://schemas.microsoft.com/office/powerpoint/2010/main" val="11667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D1FF-03F4-4311-93E2-1C2E42BB4567}"/>
              </a:ext>
            </a:extLst>
          </p:cNvPr>
          <p:cNvSpPr>
            <a:spLocks noGrp="1"/>
          </p:cNvSpPr>
          <p:nvPr>
            <p:ph type="title"/>
          </p:nvPr>
        </p:nvSpPr>
        <p:spPr>
          <a:xfrm>
            <a:off x="3140167" y="457200"/>
            <a:ext cx="6046729" cy="838200"/>
          </a:xfrm>
        </p:spPr>
        <p:txBody>
          <a:bodyPr>
            <a:normAutofit/>
          </a:bodyPr>
          <a:lstStyle/>
          <a:p>
            <a:r>
              <a:rPr lang="en-US" sz="2800" b="1" dirty="0">
                <a:solidFill>
                  <a:srgbClr val="C00000"/>
                </a:solidFill>
                <a:latin typeface="Times New Roman" pitchFamily="18" charset="0"/>
                <a:cs typeface="Times New Roman" pitchFamily="18" charset="0"/>
              </a:rPr>
              <a:t>Importance of Mitosis</a:t>
            </a:r>
            <a:endParaRPr lang="en-IN" sz="2800"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B1F80EAF-1634-4D8D-B17E-1B380EE3B093}"/>
              </a:ext>
            </a:extLst>
          </p:cNvPr>
          <p:cNvSpPr>
            <a:spLocks noGrp="1"/>
          </p:cNvSpPr>
          <p:nvPr>
            <p:ph idx="1"/>
          </p:nvPr>
        </p:nvSpPr>
        <p:spPr>
          <a:xfrm>
            <a:off x="1801131" y="1298711"/>
            <a:ext cx="10931235" cy="5096019"/>
          </a:xfrm>
        </p:spPr>
        <p:txBody>
          <a:bodyPr>
            <a:normAutofit/>
          </a:bodyPr>
          <a:lstStyle/>
          <a:p>
            <a:pPr marL="514350" indent="-514350">
              <a:lnSpc>
                <a:spcPct val="150000"/>
              </a:lnSpc>
              <a:buNone/>
            </a:pPr>
            <a:r>
              <a:rPr lang="en-US" sz="2400" b="1" dirty="0">
                <a:solidFill>
                  <a:srgbClr val="006600"/>
                </a:solidFill>
                <a:latin typeface="Times New Roman" pitchFamily="18" charset="0"/>
                <a:cs typeface="Times New Roman" pitchFamily="18" charset="0"/>
              </a:rPr>
              <a:t>For Growth of cells. </a:t>
            </a:r>
          </a:p>
          <a:p>
            <a:pPr marL="514350" indent="-514350">
              <a:lnSpc>
                <a:spcPct val="150000"/>
              </a:lnSpc>
              <a:buNone/>
            </a:pPr>
            <a:r>
              <a:rPr lang="en-US" sz="2400" b="1" dirty="0">
                <a:solidFill>
                  <a:srgbClr val="A50021"/>
                </a:solidFill>
                <a:latin typeface="Times New Roman" pitchFamily="18" charset="0"/>
                <a:cs typeface="Times New Roman" pitchFamily="18" charset="0"/>
              </a:rPr>
              <a:t>           Repairing of cells.</a:t>
            </a:r>
          </a:p>
          <a:p>
            <a:pPr marL="514350" indent="-514350">
              <a:lnSpc>
                <a:spcPct val="150000"/>
              </a:lnSpc>
              <a:buNone/>
            </a:pPr>
            <a:r>
              <a:rPr lang="en-US" sz="2400" b="1" dirty="0">
                <a:solidFill>
                  <a:srgbClr val="006600"/>
                </a:solidFill>
                <a:latin typeface="Times New Roman" pitchFamily="18" charset="0"/>
                <a:cs typeface="Times New Roman" pitchFamily="18" charset="0"/>
              </a:rPr>
              <a:t>                     Maintenance of chromosome number.</a:t>
            </a:r>
          </a:p>
          <a:p>
            <a:pPr marL="514350" indent="-514350">
              <a:lnSpc>
                <a:spcPct val="150000"/>
              </a:lnSpc>
              <a:buNone/>
            </a:pPr>
            <a:r>
              <a:rPr lang="en-US" sz="2400" b="1" dirty="0">
                <a:solidFill>
                  <a:srgbClr val="006600"/>
                </a:solidFill>
                <a:latin typeface="Times New Roman" pitchFamily="18" charset="0"/>
                <a:cs typeface="Times New Roman" pitchFamily="18" charset="0"/>
              </a:rPr>
              <a:t>                             </a:t>
            </a:r>
            <a:r>
              <a:rPr lang="en-US" sz="2400" b="1" dirty="0">
                <a:solidFill>
                  <a:srgbClr val="A50021"/>
                </a:solidFill>
                <a:latin typeface="Times New Roman" pitchFamily="18" charset="0"/>
                <a:cs typeface="Times New Roman" pitchFamily="18" charset="0"/>
              </a:rPr>
              <a:t>Maintenance of Surface / Volume ratio</a:t>
            </a:r>
          </a:p>
          <a:p>
            <a:pPr marL="514350" indent="-514350">
              <a:lnSpc>
                <a:spcPct val="150000"/>
              </a:lnSpc>
              <a:buNone/>
            </a:pPr>
            <a:r>
              <a:rPr lang="en-IN" sz="2400" b="1" dirty="0">
                <a:solidFill>
                  <a:srgbClr val="006600"/>
                </a:solidFill>
                <a:latin typeface="Times New Roman" pitchFamily="18" charset="0"/>
                <a:cs typeface="Times New Roman" pitchFamily="18" charset="0"/>
              </a:rPr>
              <a:t>                                     Maintenance of Nucleocytoplasmic ratio.</a:t>
            </a:r>
          </a:p>
          <a:p>
            <a:pPr marL="514350" indent="-514350">
              <a:lnSpc>
                <a:spcPct val="150000"/>
              </a:lnSpc>
              <a:buNone/>
            </a:pPr>
            <a:r>
              <a:rPr lang="en-IN" sz="2400" b="1" dirty="0">
                <a:solidFill>
                  <a:srgbClr val="006600"/>
                </a:solidFill>
                <a:latin typeface="Times New Roman" pitchFamily="18" charset="0"/>
                <a:cs typeface="Times New Roman" pitchFamily="18" charset="0"/>
              </a:rPr>
              <a:t>                                            </a:t>
            </a:r>
            <a:r>
              <a:rPr lang="en-IN" sz="2400" b="1" dirty="0">
                <a:solidFill>
                  <a:srgbClr val="A50021"/>
                </a:solidFill>
                <a:latin typeface="Times New Roman" pitchFamily="18" charset="0"/>
                <a:cs typeface="Times New Roman" pitchFamily="18" charset="0"/>
              </a:rPr>
              <a:t>For reproduction.</a:t>
            </a:r>
          </a:p>
          <a:p>
            <a:pPr marL="514350" indent="-514350">
              <a:lnSpc>
                <a:spcPct val="150000"/>
              </a:lnSpc>
              <a:buNone/>
            </a:pPr>
            <a:r>
              <a:rPr lang="en-IN" sz="2400" b="1" dirty="0">
                <a:solidFill>
                  <a:srgbClr val="006600"/>
                </a:solidFill>
                <a:latin typeface="Times New Roman" pitchFamily="18" charset="0"/>
                <a:cs typeface="Times New Roman" pitchFamily="18" charset="0"/>
              </a:rPr>
              <a:t>                                                 Opportunity for differentiation.</a:t>
            </a:r>
          </a:p>
          <a:p>
            <a:pPr marL="514350" indent="-514350">
              <a:lnSpc>
                <a:spcPct val="150000"/>
              </a:lnSpc>
              <a:buNone/>
            </a:pPr>
            <a:r>
              <a:rPr lang="en-IN" sz="2400" b="1" dirty="0">
                <a:solidFill>
                  <a:srgbClr val="006600"/>
                </a:solidFill>
                <a:latin typeface="Times New Roman" pitchFamily="18" charset="0"/>
                <a:cs typeface="Times New Roman" pitchFamily="18" charset="0"/>
              </a:rPr>
              <a:t>                                                                </a:t>
            </a:r>
            <a:r>
              <a:rPr lang="en-IN" sz="2400" b="1" dirty="0">
                <a:solidFill>
                  <a:srgbClr val="A50021"/>
                </a:solidFill>
                <a:latin typeface="Times New Roman" pitchFamily="18" charset="0"/>
                <a:cs typeface="Times New Roman" pitchFamily="18" charset="0"/>
              </a:rPr>
              <a:t>Somatic mutations.</a:t>
            </a:r>
          </a:p>
        </p:txBody>
      </p:sp>
    </p:spTree>
    <p:extLst>
      <p:ext uri="{BB962C8B-B14F-4D97-AF65-F5344CB8AC3E}">
        <p14:creationId xmlns:p14="http://schemas.microsoft.com/office/powerpoint/2010/main" val="360539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85771-B032-430A-B892-1F7B56BC6195}"/>
              </a:ext>
            </a:extLst>
          </p:cNvPr>
          <p:cNvSpPr>
            <a:spLocks noGrp="1"/>
          </p:cNvSpPr>
          <p:nvPr>
            <p:ph idx="1"/>
          </p:nvPr>
        </p:nvSpPr>
        <p:spPr>
          <a:xfrm>
            <a:off x="1537885" y="2482404"/>
            <a:ext cx="10224661" cy="1438419"/>
          </a:xfrm>
        </p:spPr>
        <p:txBody>
          <a:bodyPr>
            <a:normAutofit/>
          </a:bodyPr>
          <a:lstStyle/>
          <a:p>
            <a:pPr marL="0" indent="0">
              <a:buNone/>
            </a:pPr>
            <a:r>
              <a:rPr lang="en-US" sz="6600" dirty="0">
                <a:latin typeface="Times New Roman" pitchFamily="18" charset="0"/>
                <a:cs typeface="Times New Roman" pitchFamily="18" charset="0"/>
              </a:rPr>
              <a:t>          </a:t>
            </a:r>
            <a:r>
              <a:rPr lang="en-US" sz="6600" b="1" dirty="0">
                <a:solidFill>
                  <a:srgbClr val="660033"/>
                </a:solidFill>
                <a:latin typeface="Times New Roman" pitchFamily="18" charset="0"/>
                <a:cs typeface="Times New Roman" pitchFamily="18" charset="0"/>
              </a:rPr>
              <a:t>Thank you </a:t>
            </a:r>
            <a:endParaRPr lang="en-IN" sz="6600" b="1" dirty="0">
              <a:solidFill>
                <a:srgbClr val="660033"/>
              </a:solidFill>
              <a:latin typeface="Times New Roman" pitchFamily="18" charset="0"/>
              <a:cs typeface="Times New Roman" pitchFamily="18" charset="0"/>
            </a:endParaRPr>
          </a:p>
        </p:txBody>
      </p:sp>
    </p:spTree>
    <p:extLst>
      <p:ext uri="{BB962C8B-B14F-4D97-AF65-F5344CB8AC3E}">
        <p14:creationId xmlns:p14="http://schemas.microsoft.com/office/powerpoint/2010/main" val="343477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DE69-005C-412F-B456-C09AA3298838}"/>
              </a:ext>
            </a:extLst>
          </p:cNvPr>
          <p:cNvSpPr>
            <a:spLocks noGrp="1"/>
          </p:cNvSpPr>
          <p:nvPr>
            <p:ph type="title"/>
          </p:nvPr>
        </p:nvSpPr>
        <p:spPr>
          <a:xfrm>
            <a:off x="863615" y="457200"/>
            <a:ext cx="7961745" cy="838200"/>
          </a:xfrm>
        </p:spPr>
        <p:txBody>
          <a:bodyPr/>
          <a:lstStyle/>
          <a:p>
            <a:r>
              <a:rPr lang="en-US" b="1" dirty="0">
                <a:solidFill>
                  <a:srgbClr val="006600"/>
                </a:solidFill>
                <a:latin typeface="Times New Roman" pitchFamily="18" charset="0"/>
                <a:cs typeface="Times New Roman" pitchFamily="18" charset="0"/>
              </a:rPr>
              <a:t>INTRODUCTION</a:t>
            </a:r>
            <a:endParaRPr lang="en-IN" b="1" dirty="0">
              <a:solidFill>
                <a:srgbClr val="0066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BEC89CE-52F4-4202-82B8-93369B57B54C}"/>
              </a:ext>
            </a:extLst>
          </p:cNvPr>
          <p:cNvSpPr>
            <a:spLocks noGrp="1"/>
          </p:cNvSpPr>
          <p:nvPr>
            <p:ph idx="1"/>
          </p:nvPr>
        </p:nvSpPr>
        <p:spPr>
          <a:xfrm>
            <a:off x="406400" y="1219212"/>
            <a:ext cx="11023600" cy="5638788"/>
          </a:xfrm>
        </p:spPr>
        <p:txBody>
          <a:bodyPr>
            <a:normAutofit/>
          </a:bodyPr>
          <a:lstStyle/>
          <a:p>
            <a:pPr algn="just">
              <a:buFont typeface="Wingdings" pitchFamily="2" charset="2"/>
              <a:buChar char="Ø"/>
            </a:pPr>
            <a:r>
              <a:rPr lang="en-US" sz="2800" b="1" i="0" dirty="0">
                <a:solidFill>
                  <a:srgbClr val="800000"/>
                </a:solidFill>
                <a:effectLst/>
                <a:latin typeface="Times New Roman" pitchFamily="18" charset="0"/>
                <a:cs typeface="Times New Roman" pitchFamily="18" charset="0"/>
              </a:rPr>
              <a:t>Mitosis is the final phase of the cell cycle . </a:t>
            </a:r>
          </a:p>
          <a:p>
            <a:pPr algn="just">
              <a:buFont typeface="Wingdings" pitchFamily="2" charset="2"/>
              <a:buChar char="Ø"/>
            </a:pPr>
            <a:r>
              <a:rPr lang="en-US" sz="2800" b="1" i="0" dirty="0">
                <a:solidFill>
                  <a:srgbClr val="006600"/>
                </a:solidFill>
                <a:effectLst/>
                <a:latin typeface="Times New Roman" pitchFamily="18" charset="0"/>
                <a:cs typeface="Times New Roman" pitchFamily="18" charset="0"/>
              </a:rPr>
              <a:t>It is a relatively short phase. Mitosis occupies approx. 10% of the total cell cycle time of a typical human proliferative cell.</a:t>
            </a:r>
          </a:p>
          <a:p>
            <a:pPr algn="just">
              <a:buFont typeface="Wingdings" pitchFamily="2" charset="2"/>
              <a:buChar char="Ø"/>
            </a:pPr>
            <a:r>
              <a:rPr lang="en-US" sz="2800" b="1" dirty="0">
                <a:solidFill>
                  <a:srgbClr val="800000"/>
                </a:solidFill>
                <a:latin typeface="Times New Roman" pitchFamily="18" charset="0"/>
                <a:cs typeface="Times New Roman" pitchFamily="18" charset="0"/>
              </a:rPr>
              <a:t>In M phase actual cell division or mitosis occurs.</a:t>
            </a:r>
          </a:p>
          <a:p>
            <a:pPr algn="just">
              <a:buFont typeface="Wingdings" pitchFamily="2" charset="2"/>
              <a:buChar char="Ø"/>
            </a:pPr>
            <a:r>
              <a:rPr lang="en-US" sz="2800" b="1" dirty="0">
                <a:solidFill>
                  <a:srgbClr val="006600"/>
                </a:solidFill>
                <a:latin typeface="Times New Roman" pitchFamily="18" charset="0"/>
                <a:cs typeface="Times New Roman" pitchFamily="18" charset="0"/>
              </a:rPr>
              <a:t>Interphase represents the phase between two successive M phases.</a:t>
            </a:r>
          </a:p>
          <a:p>
            <a:pPr algn="just">
              <a:buFont typeface="Wingdings" pitchFamily="2" charset="2"/>
              <a:buChar char="Ø"/>
            </a:pPr>
            <a:r>
              <a:rPr lang="en-US" sz="2800" b="1" dirty="0">
                <a:solidFill>
                  <a:srgbClr val="800000"/>
                </a:solidFill>
                <a:latin typeface="Times New Roman" pitchFamily="18" charset="0"/>
                <a:cs typeface="Times New Roman" pitchFamily="18" charset="0"/>
              </a:rPr>
              <a:t>It is significant to note that in the 24 hrs. average duration of cell cycle of human cell, cell division proper lasts more than 95% of the duration of cell cycle.</a:t>
            </a:r>
          </a:p>
          <a:p>
            <a:pPr algn="just">
              <a:buFont typeface="Wingdings" pitchFamily="2" charset="2"/>
              <a:buChar char="Ø"/>
            </a:pPr>
            <a:r>
              <a:rPr lang="en-US" sz="2800" b="1" dirty="0">
                <a:solidFill>
                  <a:srgbClr val="006600"/>
                </a:solidFill>
                <a:latin typeface="Times New Roman" pitchFamily="18" charset="0"/>
                <a:cs typeface="Times New Roman" pitchFamily="18" charset="0"/>
              </a:rPr>
              <a:t>Mitosis</a:t>
            </a:r>
            <a:r>
              <a:rPr lang="en-US" sz="2800" b="1" i="0" dirty="0">
                <a:solidFill>
                  <a:srgbClr val="006600"/>
                </a:solidFill>
                <a:effectLst/>
                <a:latin typeface="Times New Roman" pitchFamily="18" charset="0"/>
                <a:cs typeface="Times New Roman" pitchFamily="18" charset="0"/>
              </a:rPr>
              <a:t> starts with karyokinesis and usually end with </a:t>
            </a:r>
            <a:r>
              <a:rPr lang="en-US" sz="2800" b="1" i="0" dirty="0" err="1">
                <a:solidFill>
                  <a:srgbClr val="006600"/>
                </a:solidFill>
                <a:effectLst/>
                <a:latin typeface="Times New Roman" pitchFamily="18" charset="0"/>
                <a:cs typeface="Times New Roman" pitchFamily="18" charset="0"/>
              </a:rPr>
              <a:t>cytokinesis</a:t>
            </a:r>
            <a:r>
              <a:rPr lang="en-US" sz="2800" b="1" i="0" dirty="0">
                <a:solidFill>
                  <a:schemeClr val="tx2">
                    <a:lumMod val="75000"/>
                  </a:schemeClr>
                </a:solidFill>
                <a:effectLst/>
                <a:latin typeface="Times New Roman" pitchFamily="18" charset="0"/>
                <a:cs typeface="Times New Roman" pitchFamily="18" charset="0"/>
              </a:rPr>
              <a:t>.</a:t>
            </a:r>
          </a:p>
          <a:p>
            <a:pPr algn="just">
              <a:buFont typeface="Wingdings" pitchFamily="2" charset="2"/>
              <a:buChar char="Ø"/>
            </a:pPr>
            <a:r>
              <a:rPr lang="en-US" sz="2800" b="1" dirty="0">
                <a:solidFill>
                  <a:schemeClr val="bg2">
                    <a:lumMod val="25000"/>
                  </a:schemeClr>
                </a:solidFill>
                <a:latin typeface="Times New Roman" pitchFamily="18" charset="0"/>
                <a:cs typeface="Times New Roman" pitchFamily="18" charset="0"/>
              </a:rPr>
              <a:t>Root tip is the best material to study mitosis. </a:t>
            </a:r>
            <a:r>
              <a:rPr lang="en-US" sz="2800" b="1" dirty="0" err="1">
                <a:solidFill>
                  <a:schemeClr val="bg2">
                    <a:lumMod val="25000"/>
                  </a:schemeClr>
                </a:solidFill>
                <a:latin typeface="Times New Roman" pitchFamily="18" charset="0"/>
                <a:cs typeface="Times New Roman" pitchFamily="18" charset="0"/>
              </a:rPr>
              <a:t>Acetocarmine</a:t>
            </a:r>
            <a:r>
              <a:rPr lang="en-US" sz="2800" b="1" dirty="0">
                <a:solidFill>
                  <a:schemeClr val="bg2">
                    <a:lumMod val="25000"/>
                  </a:schemeClr>
                </a:solidFill>
                <a:latin typeface="Times New Roman" pitchFamily="18" charset="0"/>
                <a:cs typeface="Times New Roman" pitchFamily="18" charset="0"/>
              </a:rPr>
              <a:t> is the stain used for it.</a:t>
            </a:r>
          </a:p>
          <a:p>
            <a:pPr algn="just">
              <a:buFont typeface="Wingdings" pitchFamily="2" charset="2"/>
              <a:buChar char="Ø"/>
            </a:pPr>
            <a:endParaRPr lang="en-US" sz="2800" b="1" i="0" dirty="0">
              <a:solidFill>
                <a:srgbClr val="800000"/>
              </a:solidFill>
              <a:effectLst/>
              <a:latin typeface="Times New Roman" pitchFamily="18" charset="0"/>
              <a:cs typeface="Times New Roman" pitchFamily="18" charset="0"/>
            </a:endParaRPr>
          </a:p>
          <a:p>
            <a:endParaRPr lang="en-IN" dirty="0"/>
          </a:p>
        </p:txBody>
      </p:sp>
      <p:pic>
        <p:nvPicPr>
          <p:cNvPr id="4" name="ambient_presentation">
            <a:hlinkClick r:id="" action="ppaction://media"/>
            <a:extLst>
              <a:ext uri="{FF2B5EF4-FFF2-40B4-BE49-F238E27FC236}">
                <a16:creationId xmlns:a16="http://schemas.microsoft.com/office/drawing/2014/main" id="{13B4D81F-2BCD-4CCE-BADA-479561F6E7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 y="6048022"/>
            <a:ext cx="609600" cy="609600"/>
          </a:xfrm>
          <a:prstGeom prst="rect">
            <a:avLst/>
          </a:prstGeom>
        </p:spPr>
      </p:pic>
    </p:spTree>
    <p:extLst>
      <p:ext uri="{BB962C8B-B14F-4D97-AF65-F5344CB8AC3E}">
        <p14:creationId xmlns:p14="http://schemas.microsoft.com/office/powerpoint/2010/main" val="65151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C164-EBAF-4D6C-BA3E-5CD6CBEA4E38}"/>
              </a:ext>
            </a:extLst>
          </p:cNvPr>
          <p:cNvSpPr>
            <a:spLocks noGrp="1"/>
          </p:cNvSpPr>
          <p:nvPr>
            <p:ph type="title"/>
          </p:nvPr>
        </p:nvSpPr>
        <p:spPr>
          <a:xfrm>
            <a:off x="969817" y="207808"/>
            <a:ext cx="4073237" cy="838200"/>
          </a:xfrm>
        </p:spPr>
        <p:txBody>
          <a:bodyPr>
            <a:normAutofit/>
          </a:bodyPr>
          <a:lstStyle/>
          <a:p>
            <a:r>
              <a:rPr lang="en-US" sz="4000" b="1" dirty="0">
                <a:solidFill>
                  <a:srgbClr val="006600"/>
                </a:solidFill>
                <a:latin typeface="Times New Roman" pitchFamily="18" charset="0"/>
                <a:cs typeface="Times New Roman" pitchFamily="18" charset="0"/>
              </a:rPr>
              <a:t>Mitosis</a:t>
            </a:r>
            <a:endParaRPr lang="en-IN" sz="4000" b="1" dirty="0">
              <a:solidFill>
                <a:srgbClr val="0066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04A914B-3A56-4393-9B54-2B1E9A47D7F0}"/>
              </a:ext>
            </a:extLst>
          </p:cNvPr>
          <p:cNvSpPr>
            <a:spLocks noGrp="1"/>
          </p:cNvSpPr>
          <p:nvPr>
            <p:ph idx="1"/>
          </p:nvPr>
        </p:nvSpPr>
        <p:spPr>
          <a:xfrm>
            <a:off x="475672" y="764453"/>
            <a:ext cx="11106727" cy="6093547"/>
          </a:xfrm>
        </p:spPr>
        <p:txBody>
          <a:bodyPr>
            <a:normAutofit lnSpcReduction="10000"/>
          </a:bodyPr>
          <a:lstStyle/>
          <a:p>
            <a:pPr algn="just">
              <a:lnSpc>
                <a:spcPct val="150000"/>
              </a:lnSpc>
              <a:buFont typeface="Wingdings" pitchFamily="2" charset="2"/>
              <a:buChar char="Ø"/>
            </a:pPr>
            <a:r>
              <a:rPr lang="en-US" sz="2400" b="1" dirty="0">
                <a:solidFill>
                  <a:srgbClr val="800000"/>
                </a:solidFill>
                <a:latin typeface="Times New Roman" pitchFamily="18" charset="0"/>
                <a:cs typeface="Times New Roman" pitchFamily="18" charset="0"/>
              </a:rPr>
              <a:t>Mitosis is a mode of cell division in which the daughter cells are genetically similar to the mother cell because their nuclei come to have the same number and type of chromosome as are present in the mother cell.</a:t>
            </a:r>
          </a:p>
          <a:p>
            <a:pPr algn="just">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Mitosis occur during formation body cells both diploid and haploid in plants and mostly diploid in animals.</a:t>
            </a:r>
          </a:p>
          <a:p>
            <a:pPr algn="just">
              <a:lnSpc>
                <a:spcPct val="150000"/>
              </a:lnSpc>
              <a:buFont typeface="Wingdings" pitchFamily="2" charset="2"/>
              <a:buChar char="Ø"/>
            </a:pPr>
            <a:r>
              <a:rPr lang="en-US" sz="2400" b="1" dirty="0">
                <a:solidFill>
                  <a:srgbClr val="800000"/>
                </a:solidFill>
                <a:latin typeface="Times New Roman" pitchFamily="18" charset="0"/>
                <a:cs typeface="Times New Roman" pitchFamily="18" charset="0"/>
              </a:rPr>
              <a:t>Its therefore, also called somatic cell division.</a:t>
            </a:r>
          </a:p>
          <a:p>
            <a:pPr algn="just">
              <a:lnSpc>
                <a:spcPct val="150000"/>
              </a:lnSpc>
              <a:buFont typeface="Wingdings" pitchFamily="2" charset="2"/>
              <a:buChar char="Ø"/>
            </a:pPr>
            <a:r>
              <a:rPr lang="en-US" sz="2400" b="1" dirty="0">
                <a:solidFill>
                  <a:srgbClr val="006600"/>
                </a:solidFill>
                <a:latin typeface="Times New Roman" pitchFamily="18" charset="0"/>
                <a:cs typeface="Times New Roman" pitchFamily="18" charset="0"/>
              </a:rPr>
              <a:t>As the daughter cell resemble their mother cell genetically, mitosis is also called equational division. </a:t>
            </a:r>
          </a:p>
          <a:p>
            <a:pPr algn="just">
              <a:lnSpc>
                <a:spcPct val="150000"/>
              </a:lnSpc>
              <a:buFont typeface="Wingdings" pitchFamily="2" charset="2"/>
              <a:buChar char="Ø"/>
            </a:pPr>
            <a:r>
              <a:rPr lang="en-US" sz="2400" b="1" dirty="0">
                <a:solidFill>
                  <a:srgbClr val="800000"/>
                </a:solidFill>
                <a:latin typeface="Times New Roman" pitchFamily="18" charset="0"/>
                <a:cs typeface="Times New Roman" pitchFamily="18" charset="0"/>
              </a:rPr>
              <a:t>It occurs in almost all cell during growth of embryo. Later on it occurs in some specific regions like skin and bone marrow in animals. And meristems in plants (stem apex, root apex, intercalary and lateral meristems). </a:t>
            </a:r>
            <a:endParaRPr lang="en-IN" sz="2400" b="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47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B152-4E64-4CF1-8CB5-AAC742D88600}"/>
              </a:ext>
            </a:extLst>
          </p:cNvPr>
          <p:cNvSpPr>
            <a:spLocks noGrp="1"/>
          </p:cNvSpPr>
          <p:nvPr>
            <p:ph type="title"/>
          </p:nvPr>
        </p:nvSpPr>
        <p:spPr/>
        <p:txBody>
          <a:bodyPr/>
          <a:lstStyle/>
          <a:p>
            <a:r>
              <a:rPr lang="en-US" dirty="0"/>
              <a:t>(</a:t>
            </a:r>
            <a:r>
              <a:rPr lang="en-US" sz="3200" b="1" dirty="0">
                <a:solidFill>
                  <a:srgbClr val="C00000"/>
                </a:solidFill>
                <a:latin typeface="Times New Roman" pitchFamily="18" charset="0"/>
                <a:cs typeface="Times New Roman" pitchFamily="18" charset="0"/>
              </a:rPr>
              <a:t>A) Karyokinesis </a:t>
            </a:r>
            <a:endParaRPr lang="en-IN" sz="3200"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D38D663F-425B-45F4-83A5-EB74EACC30CA}"/>
              </a:ext>
            </a:extLst>
          </p:cNvPr>
          <p:cNvSpPr>
            <a:spLocks noGrp="1"/>
          </p:cNvSpPr>
          <p:nvPr>
            <p:ph idx="1"/>
          </p:nvPr>
        </p:nvSpPr>
        <p:spPr>
          <a:xfrm>
            <a:off x="406400" y="2177638"/>
            <a:ext cx="11582400" cy="4525963"/>
          </a:xfrm>
        </p:spPr>
        <p:txBody>
          <a:bodyPr/>
          <a:lstStyle/>
          <a:p>
            <a:pPr>
              <a:buNone/>
            </a:pPr>
            <a:r>
              <a:rPr lang="en-US" dirty="0">
                <a:solidFill>
                  <a:schemeClr val="bg2">
                    <a:lumMod val="10000"/>
                  </a:schemeClr>
                </a:solidFill>
                <a:latin typeface="Times New Roman" pitchFamily="18" charset="0"/>
                <a:cs typeface="Times New Roman" pitchFamily="18" charset="0"/>
              </a:rPr>
              <a:t>Its is the stage of nuclear division (indirect nuclear division ) which is continues but is divided into four stages. </a:t>
            </a:r>
          </a:p>
          <a:p>
            <a:pPr marL="0" indent="0">
              <a:buNone/>
            </a:pPr>
            <a:endParaRPr lang="en-US" b="1" dirty="0"/>
          </a:p>
          <a:p>
            <a:pPr marL="0" indent="0" algn="ctr">
              <a:buNone/>
            </a:pPr>
            <a:r>
              <a:rPr lang="en-US" b="1" dirty="0">
                <a:solidFill>
                  <a:srgbClr val="006600"/>
                </a:solidFill>
                <a:latin typeface="Times New Roman" pitchFamily="18" charset="0"/>
                <a:cs typeface="Times New Roman" pitchFamily="18" charset="0"/>
              </a:rPr>
              <a:t>1. Prophase     2. Metaphase</a:t>
            </a:r>
          </a:p>
          <a:p>
            <a:pPr marL="0" indent="0" algn="ctr">
              <a:buNone/>
            </a:pPr>
            <a:r>
              <a:rPr lang="en-IN" b="1" dirty="0">
                <a:solidFill>
                  <a:srgbClr val="006600"/>
                </a:solidFill>
                <a:latin typeface="Times New Roman" pitchFamily="18" charset="0"/>
                <a:cs typeface="Times New Roman" pitchFamily="18" charset="0"/>
              </a:rPr>
              <a:t>3. Anaphase     4. </a:t>
            </a:r>
            <a:r>
              <a:rPr lang="en-IN" b="1" dirty="0" err="1">
                <a:solidFill>
                  <a:srgbClr val="006600"/>
                </a:solidFill>
                <a:latin typeface="Times New Roman" pitchFamily="18" charset="0"/>
                <a:cs typeface="Times New Roman" pitchFamily="18" charset="0"/>
              </a:rPr>
              <a:t>Telophase</a:t>
            </a:r>
            <a:endParaRPr lang="en-IN"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00505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9F7C-8664-4986-B1CC-7B6C8C8331FC}"/>
              </a:ext>
            </a:extLst>
          </p:cNvPr>
          <p:cNvSpPr>
            <a:spLocks noGrp="1"/>
          </p:cNvSpPr>
          <p:nvPr>
            <p:ph type="title"/>
          </p:nvPr>
        </p:nvSpPr>
        <p:spPr>
          <a:xfrm>
            <a:off x="974430" y="401782"/>
            <a:ext cx="3500582" cy="838200"/>
          </a:xfrm>
        </p:spPr>
        <p:txBody>
          <a:bodyPr/>
          <a:lstStyle/>
          <a:p>
            <a:r>
              <a:rPr lang="en-US" b="1" dirty="0">
                <a:solidFill>
                  <a:srgbClr val="C00000"/>
                </a:solidFill>
                <a:latin typeface="Times New Roman" pitchFamily="18" charset="0"/>
                <a:cs typeface="Times New Roman" pitchFamily="18" charset="0"/>
              </a:rPr>
              <a:t>1-prophase</a:t>
            </a:r>
            <a:endParaRPr lang="en-IN"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C464A89-C4CC-478F-AD1C-5E3AC5275197}"/>
              </a:ext>
            </a:extLst>
          </p:cNvPr>
          <p:cNvSpPr>
            <a:spLocks noGrp="1"/>
          </p:cNvSpPr>
          <p:nvPr>
            <p:ph idx="1"/>
          </p:nvPr>
        </p:nvSpPr>
        <p:spPr/>
        <p:txBody>
          <a:bodyPr>
            <a:normAutofit/>
          </a:bodyPr>
          <a:lstStyle/>
          <a:p>
            <a:pPr>
              <a:buFont typeface="Wingdings" pitchFamily="2" charset="2"/>
              <a:buChar char="Ø"/>
            </a:pPr>
            <a:r>
              <a:rPr lang="en-US" sz="2800" b="1" u="sng" dirty="0">
                <a:solidFill>
                  <a:srgbClr val="800000"/>
                </a:solidFill>
                <a:latin typeface="Times New Roman" pitchFamily="18" charset="0"/>
                <a:cs typeface="Times New Roman" pitchFamily="18" charset="0"/>
              </a:rPr>
              <a:t>Longest</a:t>
            </a:r>
            <a:r>
              <a:rPr lang="en-US" sz="2800" b="1" dirty="0">
                <a:solidFill>
                  <a:srgbClr val="800000"/>
                </a:solidFill>
                <a:latin typeface="Times New Roman" pitchFamily="18" charset="0"/>
                <a:cs typeface="Times New Roman" pitchFamily="18" charset="0"/>
              </a:rPr>
              <a:t> phase of karyokinesis.</a:t>
            </a:r>
          </a:p>
          <a:p>
            <a:pPr>
              <a:buFont typeface="Wingdings" pitchFamily="2" charset="2"/>
              <a:buChar char="Ø"/>
            </a:pPr>
            <a:r>
              <a:rPr lang="en-US" sz="2800" b="1" dirty="0">
                <a:solidFill>
                  <a:srgbClr val="006600"/>
                </a:solidFill>
                <a:latin typeface="Times New Roman" pitchFamily="18" charset="0"/>
                <a:cs typeface="Times New Roman" pitchFamily="18" charset="0"/>
              </a:rPr>
              <a:t>In early prophase or </a:t>
            </a:r>
            <a:r>
              <a:rPr lang="en-US" sz="2800" b="1" dirty="0" err="1">
                <a:solidFill>
                  <a:srgbClr val="006600"/>
                </a:solidFill>
                <a:latin typeface="Times New Roman" pitchFamily="18" charset="0"/>
                <a:cs typeface="Times New Roman" pitchFamily="18" charset="0"/>
              </a:rPr>
              <a:t>spireme</a:t>
            </a:r>
            <a:r>
              <a:rPr lang="en-US" sz="2800" b="1" dirty="0">
                <a:solidFill>
                  <a:srgbClr val="006600"/>
                </a:solidFill>
                <a:latin typeface="Times New Roman" pitchFamily="18" charset="0"/>
                <a:cs typeface="Times New Roman" pitchFamily="18" charset="0"/>
              </a:rPr>
              <a:t> stage.</a:t>
            </a:r>
          </a:p>
          <a:p>
            <a:pPr>
              <a:buFont typeface="Wingdings" pitchFamily="2" charset="2"/>
              <a:buChar char="Ø"/>
            </a:pPr>
            <a:r>
              <a:rPr lang="en-US" sz="2800" b="1" dirty="0">
                <a:solidFill>
                  <a:srgbClr val="800000"/>
                </a:solidFill>
                <a:latin typeface="Times New Roman" pitchFamily="18" charset="0"/>
                <a:cs typeface="Times New Roman" pitchFamily="18" charset="0"/>
              </a:rPr>
              <a:t>The chromatin fibers condense through </a:t>
            </a:r>
            <a:r>
              <a:rPr lang="en-US" sz="2800" b="1" dirty="0" err="1">
                <a:solidFill>
                  <a:srgbClr val="800000"/>
                </a:solidFill>
                <a:latin typeface="Times New Roman" pitchFamily="18" charset="0"/>
                <a:cs typeface="Times New Roman" pitchFamily="18" charset="0"/>
              </a:rPr>
              <a:t>spiraligation</a:t>
            </a:r>
            <a:r>
              <a:rPr lang="en-US" sz="2800" b="1" dirty="0">
                <a:solidFill>
                  <a:srgbClr val="800000"/>
                </a:solidFill>
                <a:latin typeface="Times New Roman" pitchFamily="18" charset="0"/>
                <a:cs typeface="Times New Roman" pitchFamily="18" charset="0"/>
              </a:rPr>
              <a:t> to form elongated chromosomes.</a:t>
            </a:r>
          </a:p>
          <a:p>
            <a:pPr>
              <a:buFont typeface="Wingdings" pitchFamily="2" charset="2"/>
              <a:buChar char="Ø"/>
            </a:pPr>
            <a:r>
              <a:rPr lang="en-US" sz="2800" b="1" dirty="0">
                <a:solidFill>
                  <a:srgbClr val="006600"/>
                </a:solidFill>
                <a:latin typeface="Times New Roman" pitchFamily="18" charset="0"/>
                <a:cs typeface="Times New Roman" pitchFamily="18" charset="0"/>
              </a:rPr>
              <a:t>There is increased viscosity and refractivity of cytoplasm.</a:t>
            </a:r>
          </a:p>
          <a:p>
            <a:pPr>
              <a:buFont typeface="Wingdings" pitchFamily="2" charset="2"/>
              <a:buChar char="Ø"/>
            </a:pPr>
            <a:r>
              <a:rPr lang="en-US" sz="2800" b="1" dirty="0">
                <a:solidFill>
                  <a:srgbClr val="800000"/>
                </a:solidFill>
                <a:latin typeface="Times New Roman" pitchFamily="18" charset="0"/>
                <a:cs typeface="Times New Roman" pitchFamily="18" charset="0"/>
              </a:rPr>
              <a:t>The ends of chromosome are not distinguishable. </a:t>
            </a:r>
          </a:p>
          <a:p>
            <a:pPr>
              <a:buFont typeface="Wingdings" pitchFamily="2" charset="2"/>
              <a:buChar char="Ø"/>
            </a:pPr>
            <a:r>
              <a:rPr lang="en-US" sz="2800" b="1" dirty="0">
                <a:solidFill>
                  <a:srgbClr val="006600"/>
                </a:solidFill>
                <a:latin typeface="Times New Roman" pitchFamily="18" charset="0"/>
                <a:cs typeface="Times New Roman" pitchFamily="18" charset="0"/>
              </a:rPr>
              <a:t>The nucleus appears as a ball of wools .</a:t>
            </a:r>
          </a:p>
          <a:p>
            <a:pPr>
              <a:buFont typeface="Wingdings" pitchFamily="2" charset="2"/>
              <a:buChar char="Ø"/>
            </a:pPr>
            <a:r>
              <a:rPr lang="en-US" sz="2800" b="1" dirty="0">
                <a:solidFill>
                  <a:srgbClr val="800000"/>
                </a:solidFill>
                <a:latin typeface="Times New Roman" pitchFamily="18" charset="0"/>
                <a:cs typeface="Times New Roman" pitchFamily="18" charset="0"/>
              </a:rPr>
              <a:t>Centrosome has already divided . The daughter centrosomes begin to move away from each others.</a:t>
            </a:r>
            <a:endParaRPr lang="en-IN" sz="2800" b="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923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ownloads\Prop-removebg-preview.png"/>
          <p:cNvPicPr>
            <a:picLocks noChangeAspect="1" noChangeArrowheads="1"/>
          </p:cNvPicPr>
          <p:nvPr/>
        </p:nvPicPr>
        <p:blipFill>
          <a:blip r:embed="rId2" cstate="print"/>
          <a:srcRect/>
          <a:stretch>
            <a:fillRect/>
          </a:stretch>
        </p:blipFill>
        <p:spPr bwMode="auto">
          <a:xfrm>
            <a:off x="3145010" y="1379803"/>
            <a:ext cx="5700280" cy="4036493"/>
          </a:xfrm>
          <a:prstGeom prst="rect">
            <a:avLst/>
          </a:prstGeom>
          <a:noFill/>
        </p:spPr>
      </p:pic>
      <p:sp>
        <p:nvSpPr>
          <p:cNvPr id="7" name="TextBox 6"/>
          <p:cNvSpPr txBox="1"/>
          <p:nvPr/>
        </p:nvSpPr>
        <p:spPr>
          <a:xfrm>
            <a:off x="5361720" y="5347854"/>
            <a:ext cx="3962400" cy="523220"/>
          </a:xfrm>
          <a:prstGeom prst="rect">
            <a:avLst/>
          </a:prstGeom>
          <a:noFill/>
        </p:spPr>
        <p:txBody>
          <a:bodyPr wrap="square" rtlCol="0">
            <a:spAutoFit/>
          </a:bodyPr>
          <a:lstStyle/>
          <a:p>
            <a:r>
              <a:rPr lang="en-US" sz="2800" b="1" dirty="0">
                <a:solidFill>
                  <a:srgbClr val="A50021"/>
                </a:solidFill>
                <a:latin typeface="Times New Roman" pitchFamily="18" charset="0"/>
                <a:cs typeface="Times New Roman" pitchFamily="18" charset="0"/>
              </a:rPr>
              <a:t>Prophase</a:t>
            </a:r>
          </a:p>
        </p:txBody>
      </p:sp>
      <p:grpSp>
        <p:nvGrpSpPr>
          <p:cNvPr id="18" name="Group 17"/>
          <p:cNvGrpSpPr/>
          <p:nvPr/>
        </p:nvGrpSpPr>
        <p:grpSpPr>
          <a:xfrm>
            <a:off x="8298873" y="3463636"/>
            <a:ext cx="2743200" cy="646331"/>
            <a:chOff x="8298873" y="3463636"/>
            <a:chExt cx="2743200" cy="646331"/>
          </a:xfrm>
        </p:grpSpPr>
        <p:cxnSp>
          <p:nvCxnSpPr>
            <p:cNvPr id="9" name="Straight Connector 8"/>
            <p:cNvCxnSpPr/>
            <p:nvPr/>
          </p:nvCxnSpPr>
          <p:spPr>
            <a:xfrm>
              <a:off x="8298873" y="3657600"/>
              <a:ext cx="1039091" cy="27709"/>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10255" y="3463636"/>
              <a:ext cx="1731818" cy="646331"/>
            </a:xfrm>
            <a:prstGeom prst="rect">
              <a:avLst/>
            </a:prstGeom>
            <a:noFill/>
          </p:spPr>
          <p:txBody>
            <a:bodyPr wrap="square" rtlCol="0">
              <a:spAutoFit/>
            </a:bodyPr>
            <a:lstStyle/>
            <a:p>
              <a:r>
                <a:rPr lang="en-US" b="1" dirty="0">
                  <a:solidFill>
                    <a:srgbClr val="006600"/>
                  </a:solidFill>
                  <a:latin typeface="Times New Roman" pitchFamily="18" charset="0"/>
                  <a:cs typeface="Times New Roman" pitchFamily="18" charset="0"/>
                </a:rPr>
                <a:t>Nuclear Membrane</a:t>
              </a:r>
            </a:p>
          </p:txBody>
        </p:sp>
      </p:grpSp>
      <p:cxnSp>
        <p:nvCxnSpPr>
          <p:cNvPr id="11" name="Straight Connector 10"/>
          <p:cNvCxnSpPr/>
          <p:nvPr/>
        </p:nvCxnSpPr>
        <p:spPr>
          <a:xfrm flipV="1">
            <a:off x="8354291" y="3020291"/>
            <a:ext cx="1011382" cy="13854"/>
          </a:xfrm>
          <a:prstGeom prst="line">
            <a:avLst/>
          </a:prstGeom>
          <a:ln w="44450"/>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703127" y="2161312"/>
            <a:ext cx="2798613" cy="646331"/>
            <a:chOff x="7703127" y="2161312"/>
            <a:chExt cx="2798613" cy="646331"/>
          </a:xfrm>
        </p:grpSpPr>
        <p:sp>
          <p:nvSpPr>
            <p:cNvPr id="12" name="TextBox 11"/>
            <p:cNvSpPr txBox="1"/>
            <p:nvPr/>
          </p:nvSpPr>
          <p:spPr>
            <a:xfrm>
              <a:off x="9365667" y="2161312"/>
              <a:ext cx="1136073" cy="646331"/>
            </a:xfrm>
            <a:prstGeom prst="rect">
              <a:avLst/>
            </a:prstGeom>
            <a:noFill/>
          </p:spPr>
          <p:txBody>
            <a:bodyPr wrap="square" rtlCol="0">
              <a:spAutoFit/>
            </a:bodyPr>
            <a:lstStyle/>
            <a:p>
              <a:r>
                <a:rPr lang="en-US" b="1" dirty="0">
                  <a:solidFill>
                    <a:srgbClr val="006600"/>
                  </a:solidFill>
                  <a:latin typeface="Times New Roman" pitchFamily="18" charset="0"/>
                  <a:cs typeface="Times New Roman" pitchFamily="18" charset="0"/>
                </a:rPr>
                <a:t>Spindle fibers</a:t>
              </a:r>
            </a:p>
          </p:txBody>
        </p:sp>
        <p:cxnSp>
          <p:nvCxnSpPr>
            <p:cNvPr id="13" name="Straight Connector 12"/>
            <p:cNvCxnSpPr/>
            <p:nvPr/>
          </p:nvCxnSpPr>
          <p:spPr>
            <a:xfrm flipV="1">
              <a:off x="7703127" y="2526043"/>
              <a:ext cx="1662540" cy="37049"/>
            </a:xfrm>
            <a:prstGeom prst="line">
              <a:avLst/>
            </a:prstGeom>
            <a:ln w="44450"/>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9296399" y="2840175"/>
            <a:ext cx="1427018" cy="369332"/>
          </a:xfrm>
          <a:prstGeom prst="rect">
            <a:avLst/>
          </a:prstGeom>
          <a:noFill/>
        </p:spPr>
        <p:txBody>
          <a:bodyPr wrap="square" rtlCol="0">
            <a:spAutoFit/>
          </a:bodyPr>
          <a:lstStyle/>
          <a:p>
            <a:r>
              <a:rPr lang="en-US" b="1" dirty="0" err="1">
                <a:solidFill>
                  <a:srgbClr val="A50021"/>
                </a:solidFill>
                <a:latin typeface="Times New Roman" pitchFamily="18" charset="0"/>
                <a:cs typeface="Times New Roman" pitchFamily="18" charset="0"/>
              </a:rPr>
              <a:t>Centriole</a:t>
            </a:r>
            <a:endParaRPr lang="en-US" b="1" dirty="0">
              <a:solidFill>
                <a:srgbClr val="A50021"/>
              </a:solidFill>
              <a:latin typeface="Times New Roman" pitchFamily="18" charset="0"/>
              <a:cs typeface="Times New Roman" pitchFamily="18" charset="0"/>
            </a:endParaRPr>
          </a:p>
        </p:txBody>
      </p:sp>
      <p:grpSp>
        <p:nvGrpSpPr>
          <p:cNvPr id="24" name="Group 23"/>
          <p:cNvGrpSpPr/>
          <p:nvPr/>
        </p:nvGrpSpPr>
        <p:grpSpPr>
          <a:xfrm>
            <a:off x="7578437" y="4239489"/>
            <a:ext cx="3061848" cy="369332"/>
            <a:chOff x="7578437" y="4239489"/>
            <a:chExt cx="3061848" cy="369332"/>
          </a:xfrm>
        </p:grpSpPr>
        <p:cxnSp>
          <p:nvCxnSpPr>
            <p:cNvPr id="17" name="Straight Connector 16"/>
            <p:cNvCxnSpPr>
              <a:endCxn id="20" idx="1"/>
            </p:cNvCxnSpPr>
            <p:nvPr/>
          </p:nvCxnSpPr>
          <p:spPr>
            <a:xfrm>
              <a:off x="7578437" y="4405745"/>
              <a:ext cx="1704103" cy="1841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282540" y="4239489"/>
              <a:ext cx="1357745" cy="369332"/>
            </a:xfrm>
            <a:prstGeom prst="rect">
              <a:avLst/>
            </a:prstGeom>
            <a:noFill/>
          </p:spPr>
          <p:txBody>
            <a:bodyPr wrap="square" rtlCol="0">
              <a:spAutoFit/>
            </a:bodyPr>
            <a:lstStyle/>
            <a:p>
              <a:r>
                <a:rPr lang="en-US" b="1" dirty="0" err="1">
                  <a:solidFill>
                    <a:srgbClr val="A50021"/>
                  </a:solidFill>
                  <a:latin typeface="Times New Roman" pitchFamily="18" charset="0"/>
                  <a:cs typeface="Times New Roman" pitchFamily="18" charset="0"/>
                </a:rPr>
                <a:t>Chromatids</a:t>
              </a:r>
              <a:endParaRPr lang="en-US" b="1" dirty="0">
                <a:solidFill>
                  <a:srgbClr val="A50021"/>
                </a:solidFill>
                <a:latin typeface="Times New Roman" pitchFamily="18" charset="0"/>
                <a:cs typeface="Times New Roman" pitchFamily="18" charset="0"/>
              </a:endParaRPr>
            </a:p>
          </p:txBody>
        </p:sp>
      </p:grpSp>
      <p:grpSp>
        <p:nvGrpSpPr>
          <p:cNvPr id="30" name="Group 29"/>
          <p:cNvGrpSpPr/>
          <p:nvPr/>
        </p:nvGrpSpPr>
        <p:grpSpPr>
          <a:xfrm>
            <a:off x="1343901" y="3422071"/>
            <a:ext cx="2244427" cy="369332"/>
            <a:chOff x="1343901" y="3422071"/>
            <a:chExt cx="2244427" cy="369332"/>
          </a:xfrm>
        </p:grpSpPr>
        <p:cxnSp>
          <p:nvCxnSpPr>
            <p:cNvPr id="14" name="Straight Connector 13"/>
            <p:cNvCxnSpPr/>
            <p:nvPr/>
          </p:nvCxnSpPr>
          <p:spPr>
            <a:xfrm flipV="1">
              <a:off x="2576946" y="3602181"/>
              <a:ext cx="1011382" cy="1385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43901" y="3422071"/>
              <a:ext cx="1371600" cy="369332"/>
            </a:xfrm>
            <a:prstGeom prst="rect">
              <a:avLst/>
            </a:prstGeom>
            <a:noFill/>
          </p:spPr>
          <p:txBody>
            <a:bodyPr wrap="square" rtlCol="0">
              <a:spAutoFit/>
            </a:bodyPr>
            <a:lstStyle/>
            <a:p>
              <a:r>
                <a:rPr lang="en-US" b="1" dirty="0">
                  <a:solidFill>
                    <a:srgbClr val="A50021"/>
                  </a:solidFill>
                  <a:latin typeface="Times New Roman" pitchFamily="18" charset="0"/>
                  <a:cs typeface="Times New Roman" pitchFamily="18" charset="0"/>
                </a:rPr>
                <a:t>Cytoplasm</a:t>
              </a:r>
            </a:p>
          </p:txBody>
        </p:sp>
      </p:grpSp>
      <p:grpSp>
        <p:nvGrpSpPr>
          <p:cNvPr id="19" name="Group 18"/>
          <p:cNvGrpSpPr/>
          <p:nvPr/>
        </p:nvGrpSpPr>
        <p:grpSpPr>
          <a:xfrm>
            <a:off x="1399313" y="3879275"/>
            <a:ext cx="2604651" cy="646331"/>
            <a:chOff x="9379530" y="3546766"/>
            <a:chExt cx="2604651" cy="646331"/>
          </a:xfrm>
        </p:grpSpPr>
        <p:cxnSp>
          <p:nvCxnSpPr>
            <p:cNvPr id="21" name="Straight Connector 20"/>
            <p:cNvCxnSpPr/>
            <p:nvPr/>
          </p:nvCxnSpPr>
          <p:spPr>
            <a:xfrm>
              <a:off x="10571018" y="3948545"/>
              <a:ext cx="1413163" cy="83128"/>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379530" y="3546766"/>
              <a:ext cx="1731818" cy="646331"/>
            </a:xfrm>
            <a:prstGeom prst="rect">
              <a:avLst/>
            </a:prstGeom>
            <a:noFill/>
          </p:spPr>
          <p:txBody>
            <a:bodyPr wrap="square" rtlCol="0">
              <a:spAutoFit/>
            </a:bodyPr>
            <a:lstStyle/>
            <a:p>
              <a:r>
                <a:rPr lang="en-US" b="1" dirty="0">
                  <a:solidFill>
                    <a:srgbClr val="006600"/>
                  </a:solidFill>
                  <a:latin typeface="Times New Roman" pitchFamily="18" charset="0"/>
                  <a:cs typeface="Times New Roman" pitchFamily="18" charset="0"/>
                </a:rPr>
                <a:t>Nuclear Membrane</a:t>
              </a:r>
            </a:p>
          </p:txBody>
        </p:sp>
      </p:grpSp>
      <p:grpSp>
        <p:nvGrpSpPr>
          <p:cNvPr id="29" name="Group 28"/>
          <p:cNvGrpSpPr/>
          <p:nvPr/>
        </p:nvGrpSpPr>
        <p:grpSpPr>
          <a:xfrm>
            <a:off x="1371600" y="2590800"/>
            <a:ext cx="2286000" cy="369332"/>
            <a:chOff x="1371600" y="2590800"/>
            <a:chExt cx="2286000" cy="369332"/>
          </a:xfrm>
        </p:grpSpPr>
        <p:cxnSp>
          <p:nvCxnSpPr>
            <p:cNvPr id="27" name="Straight Connector 26"/>
            <p:cNvCxnSpPr/>
            <p:nvPr/>
          </p:nvCxnSpPr>
          <p:spPr>
            <a:xfrm flipV="1">
              <a:off x="2646218" y="2757054"/>
              <a:ext cx="1011382" cy="1385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71600" y="2590800"/>
              <a:ext cx="1191352" cy="369332"/>
            </a:xfrm>
            <a:prstGeom prst="rect">
              <a:avLst/>
            </a:prstGeom>
            <a:noFill/>
          </p:spPr>
          <p:txBody>
            <a:bodyPr wrap="none" rtlCol="0">
              <a:spAutoFit/>
            </a:bodyPr>
            <a:lstStyle/>
            <a:p>
              <a:r>
                <a:rPr lang="en-US" b="1" dirty="0">
                  <a:solidFill>
                    <a:srgbClr val="A50021"/>
                  </a:solidFill>
                  <a:latin typeface="Times New Roman" pitchFamily="18" charset="0"/>
                  <a:cs typeface="Times New Roman" pitchFamily="18" charset="0"/>
                </a:rPr>
                <a:t>Astral ray</a:t>
              </a:r>
            </a:p>
          </p:txBody>
        </p:sp>
      </p:grpSp>
    </p:spTree>
    <p:extLst>
      <p:ext uri="{BB962C8B-B14F-4D97-AF65-F5344CB8AC3E}">
        <p14:creationId xmlns:p14="http://schemas.microsoft.com/office/powerpoint/2010/main" val="142458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DC5B3-7C1D-449C-ADEF-5F767E5D3F4C}"/>
              </a:ext>
            </a:extLst>
          </p:cNvPr>
          <p:cNvSpPr>
            <a:spLocks noGrp="1"/>
          </p:cNvSpPr>
          <p:nvPr>
            <p:ph idx="1"/>
          </p:nvPr>
        </p:nvSpPr>
        <p:spPr>
          <a:xfrm>
            <a:off x="626165" y="290946"/>
            <a:ext cx="10515600" cy="6359236"/>
          </a:xfrm>
        </p:spPr>
        <p:txBody>
          <a:bodyPr>
            <a:normAutofit fontScale="62500" lnSpcReduction="20000"/>
          </a:bodyPr>
          <a:lstStyle/>
          <a:p>
            <a:pPr algn="just">
              <a:lnSpc>
                <a:spcPct val="120000"/>
              </a:lnSpc>
              <a:buFont typeface="Wingdings" pitchFamily="2" charset="2"/>
              <a:buChar char="Ø"/>
            </a:pPr>
            <a:r>
              <a:rPr lang="en-US" sz="4000" b="1" dirty="0">
                <a:solidFill>
                  <a:srgbClr val="A50021"/>
                </a:solidFill>
                <a:latin typeface="Times New Roman" pitchFamily="18" charset="0"/>
                <a:cs typeface="Times New Roman" pitchFamily="18" charset="0"/>
              </a:rPr>
              <a:t>In mid prophase, chromosomes shorten and become distinct with each having two chromatids attached to narrow point called centromere.</a:t>
            </a:r>
          </a:p>
          <a:p>
            <a:pPr algn="just">
              <a:lnSpc>
                <a:spcPct val="120000"/>
              </a:lnSpc>
              <a:buFont typeface="Wingdings" pitchFamily="2" charset="2"/>
              <a:buChar char="Ø"/>
            </a:pPr>
            <a:r>
              <a:rPr lang="en-US" sz="4000" b="1" dirty="0">
                <a:solidFill>
                  <a:srgbClr val="006600"/>
                </a:solidFill>
                <a:latin typeface="Times New Roman" pitchFamily="18" charset="0"/>
                <a:cs typeface="Times New Roman" pitchFamily="18" charset="0"/>
              </a:rPr>
              <a:t>The centrosome develop astral rays and farther.</a:t>
            </a:r>
          </a:p>
          <a:p>
            <a:pPr algn="just">
              <a:lnSpc>
                <a:spcPct val="120000"/>
              </a:lnSpc>
              <a:buFont typeface="Wingdings" pitchFamily="2" charset="2"/>
              <a:buChar char="Ø"/>
            </a:pPr>
            <a:r>
              <a:rPr lang="en-US" sz="4000" b="1" dirty="0">
                <a:solidFill>
                  <a:srgbClr val="A50021"/>
                </a:solidFill>
                <a:latin typeface="Times New Roman" pitchFamily="18" charset="0"/>
                <a:cs typeface="Times New Roman" pitchFamily="18" charset="0"/>
              </a:rPr>
              <a:t>In late prophase , the centrosomes reach the poles, form asters and begin to develop spindle fibres. </a:t>
            </a:r>
          </a:p>
          <a:p>
            <a:pPr algn="just">
              <a:lnSpc>
                <a:spcPct val="120000"/>
              </a:lnSpc>
              <a:buFont typeface="Wingdings" pitchFamily="2" charset="2"/>
              <a:buChar char="Ø"/>
            </a:pPr>
            <a:r>
              <a:rPr lang="en-US" sz="4000" b="1" dirty="0">
                <a:solidFill>
                  <a:srgbClr val="006600"/>
                </a:solidFill>
                <a:latin typeface="Times New Roman" pitchFamily="18" charset="0"/>
                <a:cs typeface="Times New Roman" pitchFamily="18" charset="0"/>
              </a:rPr>
              <a:t>Nucleolus degenerates and nuclear envelope starts breaking.</a:t>
            </a:r>
          </a:p>
          <a:p>
            <a:pPr algn="just">
              <a:lnSpc>
                <a:spcPct val="120000"/>
              </a:lnSpc>
              <a:buFont typeface="Wingdings" pitchFamily="2" charset="2"/>
              <a:buChar char="Ø"/>
            </a:pPr>
            <a:r>
              <a:rPr lang="en-US" sz="4000" b="1" dirty="0">
                <a:solidFill>
                  <a:srgbClr val="A50021"/>
                </a:solidFill>
                <a:latin typeface="Times New Roman" pitchFamily="18" charset="0"/>
                <a:cs typeface="Times New Roman" pitchFamily="18" charset="0"/>
              </a:rPr>
              <a:t>Golgi apparatus and endoplasmic reticulum diminish. </a:t>
            </a:r>
          </a:p>
          <a:p>
            <a:pPr algn="just">
              <a:lnSpc>
                <a:spcPct val="120000"/>
              </a:lnSpc>
              <a:buFont typeface="Wingdings" pitchFamily="2" charset="2"/>
              <a:buChar char="Ø"/>
            </a:pPr>
            <a:r>
              <a:rPr lang="en-US" sz="4000" b="1" dirty="0">
                <a:solidFill>
                  <a:srgbClr val="006600"/>
                </a:solidFill>
                <a:latin typeface="Times New Roman" pitchFamily="18" charset="0"/>
                <a:cs typeface="Times New Roman" pitchFamily="18" charset="0"/>
              </a:rPr>
              <a:t>In plants cells centrosomes are absent spindle fibres develop without them. Polar end is negatively charged they are organized in both plants animals with the help of calcium ion containing protein calmodulin.</a:t>
            </a:r>
          </a:p>
          <a:p>
            <a:pPr algn="just">
              <a:lnSpc>
                <a:spcPct val="120000"/>
              </a:lnSpc>
              <a:buFont typeface="Wingdings" pitchFamily="2" charset="2"/>
              <a:buChar char="Ø"/>
            </a:pPr>
            <a:r>
              <a:rPr lang="en-US" sz="4000" b="1" dirty="0">
                <a:solidFill>
                  <a:srgbClr val="A50021"/>
                </a:solidFill>
                <a:latin typeface="Times New Roman" pitchFamily="18" charset="0"/>
                <a:cs typeface="Times New Roman" pitchFamily="18" charset="0"/>
              </a:rPr>
              <a:t>Completion of prophase is marked by , a) condensation of chromosomal material or chromatin into mitotic chromosomes. b) each chromosome has two chromatids attached in the region of centromere. C) formation of mitotic spindle.</a:t>
            </a:r>
          </a:p>
          <a:p>
            <a:endParaRPr lang="en-IN" b="1" dirty="0"/>
          </a:p>
        </p:txBody>
      </p:sp>
    </p:spTree>
    <p:extLst>
      <p:ext uri="{BB962C8B-B14F-4D97-AF65-F5344CB8AC3E}">
        <p14:creationId xmlns:p14="http://schemas.microsoft.com/office/powerpoint/2010/main" val="59601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028D-3392-43F1-9FFE-647FB108E17A}"/>
              </a:ext>
            </a:extLst>
          </p:cNvPr>
          <p:cNvSpPr>
            <a:spLocks noGrp="1"/>
          </p:cNvSpPr>
          <p:nvPr>
            <p:ph type="title"/>
          </p:nvPr>
        </p:nvSpPr>
        <p:spPr>
          <a:xfrm>
            <a:off x="877470" y="457200"/>
            <a:ext cx="3805382" cy="838200"/>
          </a:xfrm>
        </p:spPr>
        <p:txBody>
          <a:bodyPr/>
          <a:lstStyle/>
          <a:p>
            <a:r>
              <a:rPr lang="en-US" b="1" dirty="0">
                <a:solidFill>
                  <a:srgbClr val="C00000"/>
                </a:solidFill>
                <a:latin typeface="Times New Roman" pitchFamily="18" charset="0"/>
                <a:cs typeface="Times New Roman" pitchFamily="18" charset="0"/>
              </a:rPr>
              <a:t>2-Metaphase </a:t>
            </a:r>
            <a:endParaRPr lang="en-IN" b="1" dirty="0">
              <a:solidFill>
                <a:srgbClr val="C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E58BBDD-BD3A-4330-AB40-ABAFC9A03E9B}"/>
              </a:ext>
            </a:extLst>
          </p:cNvPr>
          <p:cNvSpPr>
            <a:spLocks noGrp="1"/>
          </p:cNvSpPr>
          <p:nvPr>
            <p:ph idx="1"/>
          </p:nvPr>
        </p:nvSpPr>
        <p:spPr/>
        <p:txBody>
          <a:bodyPr>
            <a:normAutofit/>
          </a:bodyPr>
          <a:lstStyle/>
          <a:p>
            <a:pPr algn="just">
              <a:buFont typeface="Wingdings" pitchFamily="2" charset="2"/>
              <a:buChar char="Ø"/>
            </a:pPr>
            <a:r>
              <a:rPr lang="en-US" sz="2400" b="1" dirty="0">
                <a:solidFill>
                  <a:srgbClr val="006600"/>
                </a:solidFill>
                <a:latin typeface="Times New Roman" pitchFamily="18" charset="0"/>
                <a:cs typeface="Times New Roman" pitchFamily="18" charset="0"/>
              </a:rPr>
              <a:t>Chromosomes are the shortest and thickest in metaphase.</a:t>
            </a:r>
          </a:p>
          <a:p>
            <a:pPr algn="just">
              <a:buFont typeface="Wingdings" pitchFamily="2" charset="2"/>
              <a:buChar char="Ø"/>
            </a:pPr>
            <a:r>
              <a:rPr lang="en-US" sz="2400" b="1" dirty="0">
                <a:solidFill>
                  <a:srgbClr val="A50021"/>
                </a:solidFill>
                <a:latin typeface="Times New Roman" pitchFamily="18" charset="0"/>
                <a:cs typeface="Times New Roman" pitchFamily="18" charset="0"/>
              </a:rPr>
              <a:t>Each chromosome gets attached to two spindle fibres or chromosome fibres, one from each pole, in the region of its kinetochores.</a:t>
            </a:r>
          </a:p>
          <a:p>
            <a:pPr algn="just">
              <a:buFont typeface="Wingdings" pitchFamily="2" charset="2"/>
              <a:buChar char="Ø"/>
            </a:pPr>
            <a:r>
              <a:rPr lang="en-US" sz="2400" b="1" dirty="0">
                <a:solidFill>
                  <a:srgbClr val="006600"/>
                </a:solidFill>
                <a:latin typeface="Times New Roman" pitchFamily="18" charset="0"/>
                <a:cs typeface="Times New Roman" pitchFamily="18" charset="0"/>
              </a:rPr>
              <a:t>Chromosome or kinetochore fibres contract and bring the chromosomes over the equator.</a:t>
            </a:r>
          </a:p>
          <a:p>
            <a:pPr algn="just">
              <a:buFont typeface="Wingdings" pitchFamily="2" charset="2"/>
              <a:buChar char="Ø"/>
            </a:pPr>
            <a:r>
              <a:rPr lang="en-US" sz="2400" b="1" dirty="0">
                <a:solidFill>
                  <a:srgbClr val="A50021"/>
                </a:solidFill>
                <a:latin typeface="Times New Roman" pitchFamily="18" charset="0"/>
                <a:cs typeface="Times New Roman" pitchFamily="18" charset="0"/>
              </a:rPr>
              <a:t>The phenomenon is called congression .</a:t>
            </a:r>
          </a:p>
          <a:p>
            <a:pPr algn="just">
              <a:buFont typeface="Wingdings" pitchFamily="2" charset="2"/>
              <a:buChar char="Ø"/>
            </a:pPr>
            <a:r>
              <a:rPr lang="en-US" sz="2400" b="1" dirty="0">
                <a:solidFill>
                  <a:srgbClr val="006600"/>
                </a:solidFill>
                <a:latin typeface="Times New Roman" pitchFamily="18" charset="0"/>
                <a:cs typeface="Times New Roman" pitchFamily="18" charset="0"/>
              </a:rPr>
              <a:t>Centromeres of all the chromosomes are present over the equator.</a:t>
            </a:r>
          </a:p>
          <a:p>
            <a:pPr algn="just">
              <a:buFont typeface="Wingdings" pitchFamily="2" charset="2"/>
              <a:buChar char="Ø"/>
            </a:pPr>
            <a:r>
              <a:rPr lang="en-US" sz="2400" b="1" dirty="0">
                <a:solidFill>
                  <a:srgbClr val="A50021"/>
                </a:solidFill>
                <a:latin typeface="Times New Roman" pitchFamily="18" charset="0"/>
                <a:cs typeface="Times New Roman" pitchFamily="18" charset="0"/>
              </a:rPr>
              <a:t>Therefore, chromosomes form a sort of apparent plate called equatorial plate or metaphasic plate. </a:t>
            </a:r>
          </a:p>
          <a:p>
            <a:pPr algn="just">
              <a:buFont typeface="Wingdings" pitchFamily="2" charset="2"/>
              <a:buChar char="Ø"/>
            </a:pPr>
            <a:r>
              <a:rPr lang="en-US" sz="2400" b="1" dirty="0" err="1">
                <a:solidFill>
                  <a:srgbClr val="006600"/>
                </a:solidFill>
                <a:latin typeface="Times New Roman" pitchFamily="18" charset="0"/>
                <a:cs typeface="Times New Roman" pitchFamily="18" charset="0"/>
              </a:rPr>
              <a:t>Metaphse</a:t>
            </a:r>
            <a:r>
              <a:rPr lang="en-US" sz="2400" b="1" dirty="0">
                <a:solidFill>
                  <a:srgbClr val="006600"/>
                </a:solidFill>
                <a:latin typeface="Times New Roman" pitchFamily="18" charset="0"/>
                <a:cs typeface="Times New Roman" pitchFamily="18" charset="0"/>
              </a:rPr>
              <a:t> is the best stage to see the chromosomes.</a:t>
            </a:r>
          </a:p>
        </p:txBody>
      </p:sp>
    </p:spTree>
    <p:extLst>
      <p:ext uri="{BB962C8B-B14F-4D97-AF65-F5344CB8AC3E}">
        <p14:creationId xmlns:p14="http://schemas.microsoft.com/office/powerpoint/2010/main" val="50128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ownloads\meta-removebg-preview.png"/>
          <p:cNvPicPr>
            <a:picLocks noChangeAspect="1" noChangeArrowheads="1"/>
          </p:cNvPicPr>
          <p:nvPr/>
        </p:nvPicPr>
        <p:blipFill>
          <a:blip r:embed="rId2" cstate="print"/>
          <a:srcRect/>
          <a:stretch>
            <a:fillRect/>
          </a:stretch>
        </p:blipFill>
        <p:spPr bwMode="auto">
          <a:xfrm>
            <a:off x="3131138" y="476546"/>
            <a:ext cx="4294043" cy="4825874"/>
          </a:xfrm>
          <a:prstGeom prst="rect">
            <a:avLst/>
          </a:prstGeom>
          <a:noFill/>
        </p:spPr>
      </p:pic>
      <p:sp>
        <p:nvSpPr>
          <p:cNvPr id="6" name="TextBox 5"/>
          <p:cNvSpPr txBox="1"/>
          <p:nvPr/>
        </p:nvSpPr>
        <p:spPr>
          <a:xfrm>
            <a:off x="4682837" y="5333983"/>
            <a:ext cx="3200400" cy="584775"/>
          </a:xfrm>
          <a:prstGeom prst="rect">
            <a:avLst/>
          </a:prstGeom>
          <a:noFill/>
        </p:spPr>
        <p:txBody>
          <a:bodyPr wrap="square" rtlCol="0">
            <a:spAutoFit/>
          </a:bodyPr>
          <a:lstStyle/>
          <a:p>
            <a:r>
              <a:rPr lang="en-US" sz="3200" b="1" dirty="0">
                <a:solidFill>
                  <a:srgbClr val="A50021"/>
                </a:solidFill>
                <a:latin typeface="Times New Roman" pitchFamily="18" charset="0"/>
                <a:cs typeface="Times New Roman" pitchFamily="18" charset="0"/>
              </a:rPr>
              <a:t>Metaphase</a:t>
            </a:r>
          </a:p>
        </p:txBody>
      </p:sp>
      <p:grpSp>
        <p:nvGrpSpPr>
          <p:cNvPr id="7" name="Group 6"/>
          <p:cNvGrpSpPr/>
          <p:nvPr/>
        </p:nvGrpSpPr>
        <p:grpSpPr>
          <a:xfrm>
            <a:off x="6054436" y="2299863"/>
            <a:ext cx="3629891" cy="369332"/>
            <a:chOff x="7703127" y="2355282"/>
            <a:chExt cx="2798613" cy="369332"/>
          </a:xfrm>
        </p:grpSpPr>
        <p:sp>
          <p:nvSpPr>
            <p:cNvPr id="8" name="TextBox 7"/>
            <p:cNvSpPr txBox="1"/>
            <p:nvPr/>
          </p:nvSpPr>
          <p:spPr>
            <a:xfrm>
              <a:off x="9059707" y="2355282"/>
              <a:ext cx="1442033" cy="369332"/>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Spindle fibers</a:t>
              </a:r>
            </a:p>
          </p:txBody>
        </p:sp>
        <p:cxnSp>
          <p:nvCxnSpPr>
            <p:cNvPr id="9" name="Straight Connector 8"/>
            <p:cNvCxnSpPr/>
            <p:nvPr/>
          </p:nvCxnSpPr>
          <p:spPr>
            <a:xfrm flipV="1">
              <a:off x="7703127" y="2549237"/>
              <a:ext cx="1367261" cy="13856"/>
            </a:xfrm>
            <a:prstGeom prst="line">
              <a:avLst/>
            </a:prstGeom>
            <a:ln w="44450">
              <a:solidFill>
                <a:srgbClr val="A5002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472544" y="3505199"/>
            <a:ext cx="4211778" cy="369332"/>
            <a:chOff x="7548123" y="3893126"/>
            <a:chExt cx="3071951" cy="369332"/>
          </a:xfrm>
        </p:grpSpPr>
        <p:cxnSp>
          <p:nvCxnSpPr>
            <p:cNvPr id="11" name="Straight Connector 10"/>
            <p:cNvCxnSpPr/>
            <p:nvPr/>
          </p:nvCxnSpPr>
          <p:spPr>
            <a:xfrm>
              <a:off x="7548123" y="4045528"/>
              <a:ext cx="1818920" cy="41563"/>
            </a:xfrm>
            <a:prstGeom prst="line">
              <a:avLst/>
            </a:prstGeom>
            <a:ln w="44450">
              <a:solidFill>
                <a:srgbClr val="A5002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262329" y="3893126"/>
              <a:ext cx="1357745" cy="369332"/>
            </a:xfrm>
            <a:prstGeom prst="rect">
              <a:avLst/>
            </a:prstGeom>
            <a:noFill/>
          </p:spPr>
          <p:txBody>
            <a:bodyPr wrap="square" rtlCol="0">
              <a:spAutoFit/>
            </a:bodyPr>
            <a:lstStyle/>
            <a:p>
              <a:r>
                <a:rPr lang="en-US" b="1" dirty="0">
                  <a:solidFill>
                    <a:srgbClr val="006600"/>
                  </a:solidFill>
                  <a:latin typeface="Times New Roman" pitchFamily="18" charset="0"/>
                  <a:cs typeface="Times New Roman" pitchFamily="18" charset="0"/>
                </a:rPr>
                <a:t>  </a:t>
              </a:r>
              <a:r>
                <a:rPr lang="en-US" b="1" dirty="0" err="1">
                  <a:solidFill>
                    <a:srgbClr val="660033"/>
                  </a:solidFill>
                  <a:latin typeface="Times New Roman" pitchFamily="18" charset="0"/>
                  <a:cs typeface="Times New Roman" pitchFamily="18" charset="0"/>
                </a:rPr>
                <a:t>Chromatids</a:t>
              </a:r>
              <a:endParaRPr lang="en-US" b="1" dirty="0">
                <a:solidFill>
                  <a:srgbClr val="660033"/>
                </a:solidFill>
                <a:latin typeface="Times New Roman" pitchFamily="18" charset="0"/>
                <a:cs typeface="Times New Roman" pitchFamily="18" charset="0"/>
              </a:endParaRPr>
            </a:p>
          </p:txBody>
        </p:sp>
      </p:grpSp>
      <p:grpSp>
        <p:nvGrpSpPr>
          <p:cNvPr id="13" name="Group 12"/>
          <p:cNvGrpSpPr/>
          <p:nvPr/>
        </p:nvGrpSpPr>
        <p:grpSpPr>
          <a:xfrm>
            <a:off x="1011378" y="2992575"/>
            <a:ext cx="2812477" cy="369332"/>
            <a:chOff x="8783779" y="2729349"/>
            <a:chExt cx="2812477" cy="369332"/>
          </a:xfrm>
        </p:grpSpPr>
        <p:cxnSp>
          <p:nvCxnSpPr>
            <p:cNvPr id="14" name="Straight Connector 13"/>
            <p:cNvCxnSpPr/>
            <p:nvPr/>
          </p:nvCxnSpPr>
          <p:spPr>
            <a:xfrm flipH="1">
              <a:off x="10390909" y="2909454"/>
              <a:ext cx="1205347" cy="13855"/>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83779" y="2729349"/>
              <a:ext cx="1939642" cy="369332"/>
            </a:xfrm>
            <a:prstGeom prst="rect">
              <a:avLst/>
            </a:prstGeom>
            <a:noFill/>
          </p:spPr>
          <p:txBody>
            <a:bodyPr wrap="square" rtlCol="0">
              <a:spAutoFit/>
            </a:bodyPr>
            <a:lstStyle/>
            <a:p>
              <a:r>
                <a:rPr lang="en-US" b="1" dirty="0">
                  <a:solidFill>
                    <a:srgbClr val="660033"/>
                  </a:solidFill>
                  <a:latin typeface="Times New Roman" pitchFamily="18" charset="0"/>
                  <a:cs typeface="Times New Roman" pitchFamily="18" charset="0"/>
                </a:rPr>
                <a:t>         </a:t>
              </a:r>
              <a:r>
                <a:rPr lang="en-US" b="1" dirty="0" err="1">
                  <a:solidFill>
                    <a:srgbClr val="660033"/>
                  </a:solidFill>
                  <a:latin typeface="Times New Roman" pitchFamily="18" charset="0"/>
                  <a:cs typeface="Times New Roman" pitchFamily="18" charset="0"/>
                </a:rPr>
                <a:t>Centriole</a:t>
              </a:r>
              <a:endParaRPr lang="en-US" b="1" dirty="0">
                <a:solidFill>
                  <a:srgbClr val="660033"/>
                </a:solidFill>
                <a:latin typeface="Times New Roman" pitchFamily="18" charset="0"/>
                <a:cs typeface="Times New Roman" pitchFamily="18" charset="0"/>
              </a:endParaRPr>
            </a:p>
          </p:txBody>
        </p:sp>
      </p:grpSp>
      <p:grpSp>
        <p:nvGrpSpPr>
          <p:cNvPr id="16" name="Group 15"/>
          <p:cNvGrpSpPr/>
          <p:nvPr/>
        </p:nvGrpSpPr>
        <p:grpSpPr>
          <a:xfrm>
            <a:off x="1440875" y="2590800"/>
            <a:ext cx="2216725" cy="369332"/>
            <a:chOff x="1440875" y="2590800"/>
            <a:chExt cx="2216725" cy="369332"/>
          </a:xfrm>
        </p:grpSpPr>
        <p:cxnSp>
          <p:nvCxnSpPr>
            <p:cNvPr id="17" name="Straight Connector 16"/>
            <p:cNvCxnSpPr/>
            <p:nvPr/>
          </p:nvCxnSpPr>
          <p:spPr>
            <a:xfrm flipV="1">
              <a:off x="2646218" y="2757054"/>
              <a:ext cx="1011382" cy="13854"/>
            </a:xfrm>
            <a:prstGeom prst="line">
              <a:avLst/>
            </a:prstGeom>
            <a:ln w="44450">
              <a:solidFill>
                <a:srgbClr val="66003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0875" y="2590800"/>
              <a:ext cx="1191352" cy="369332"/>
            </a:xfrm>
            <a:prstGeom prst="rect">
              <a:avLst/>
            </a:prstGeom>
            <a:noFill/>
          </p:spPr>
          <p:txBody>
            <a:bodyPr wrap="none" rtlCol="0">
              <a:spAutoFit/>
            </a:bodyPr>
            <a:lstStyle/>
            <a:p>
              <a:r>
                <a:rPr lang="en-US" b="1" dirty="0">
                  <a:solidFill>
                    <a:srgbClr val="A50021"/>
                  </a:solidFill>
                  <a:latin typeface="Times New Roman" pitchFamily="18" charset="0"/>
                  <a:cs typeface="Times New Roman" pitchFamily="18" charset="0"/>
                </a:rPr>
                <a:t>Astral ray</a:t>
              </a:r>
            </a:p>
          </p:txBody>
        </p:sp>
      </p:grpSp>
      <p:grpSp>
        <p:nvGrpSpPr>
          <p:cNvPr id="19" name="Group 18"/>
          <p:cNvGrpSpPr/>
          <p:nvPr/>
        </p:nvGrpSpPr>
        <p:grpSpPr>
          <a:xfrm>
            <a:off x="1551720" y="3657599"/>
            <a:ext cx="2244427" cy="369332"/>
            <a:chOff x="1343901" y="3422071"/>
            <a:chExt cx="2244427" cy="369332"/>
          </a:xfrm>
        </p:grpSpPr>
        <p:cxnSp>
          <p:nvCxnSpPr>
            <p:cNvPr id="20" name="Straight Connector 19"/>
            <p:cNvCxnSpPr/>
            <p:nvPr/>
          </p:nvCxnSpPr>
          <p:spPr>
            <a:xfrm flipV="1">
              <a:off x="2576946" y="3602181"/>
              <a:ext cx="1011382" cy="13854"/>
            </a:xfrm>
            <a:prstGeom prst="line">
              <a:avLst/>
            </a:prstGeom>
            <a:ln w="44450">
              <a:solidFill>
                <a:srgbClr val="A5002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43901" y="3422071"/>
              <a:ext cx="1371600" cy="369332"/>
            </a:xfrm>
            <a:prstGeom prst="rect">
              <a:avLst/>
            </a:prstGeom>
            <a:noFill/>
          </p:spPr>
          <p:txBody>
            <a:bodyPr wrap="square" rtlCol="0">
              <a:spAutoFit/>
            </a:bodyPr>
            <a:lstStyle/>
            <a:p>
              <a:r>
                <a:rPr lang="en-US" b="1" dirty="0">
                  <a:solidFill>
                    <a:srgbClr val="A50021"/>
                  </a:solidFill>
                  <a:latin typeface="Times New Roman" pitchFamily="18" charset="0"/>
                  <a:cs typeface="Times New Roman" pitchFamily="18" charset="0"/>
                </a:rPr>
                <a:t>Cytoplasm</a:t>
              </a:r>
            </a:p>
          </p:txBody>
        </p:sp>
      </p:grpSp>
    </p:spTree>
    <p:extLst>
      <p:ext uri="{BB962C8B-B14F-4D97-AF65-F5344CB8AC3E}">
        <p14:creationId xmlns:p14="http://schemas.microsoft.com/office/powerpoint/2010/main" val="340635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293</TotalTime>
  <Words>980</Words>
  <Application>Microsoft Office PowerPoint</Application>
  <PresentationFormat>Widescreen</PresentationFormat>
  <Paragraphs>101</Paragraphs>
  <Slides>17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 Black</vt:lpstr>
      <vt:lpstr>Bahnschrift SemiBold</vt:lpstr>
      <vt:lpstr>Comic Sans MS</vt:lpstr>
      <vt:lpstr>Franklin Gothic Book</vt:lpstr>
      <vt:lpstr>Franklin Gothic Medium</vt:lpstr>
      <vt:lpstr>Times New Roman</vt:lpstr>
      <vt:lpstr>Wingdings</vt:lpstr>
      <vt:lpstr>Wingdings 2</vt:lpstr>
      <vt:lpstr>Trek</vt:lpstr>
      <vt:lpstr>Mitosis  by Vijayshree Hemke</vt:lpstr>
      <vt:lpstr>INTRODUCTION</vt:lpstr>
      <vt:lpstr>Mitosis</vt:lpstr>
      <vt:lpstr>(A) Karyokinesis </vt:lpstr>
      <vt:lpstr>1-prophase</vt:lpstr>
      <vt:lpstr>PowerPoint Presentation</vt:lpstr>
      <vt:lpstr>PowerPoint Presentation</vt:lpstr>
      <vt:lpstr>2-Metaphase </vt:lpstr>
      <vt:lpstr>PowerPoint Presentation</vt:lpstr>
      <vt:lpstr>3- Anaphase</vt:lpstr>
      <vt:lpstr>PowerPoint Presentation</vt:lpstr>
      <vt:lpstr>PowerPoint Presentation</vt:lpstr>
      <vt:lpstr>    4 -Telophase</vt:lpstr>
      <vt:lpstr>Telophase</vt:lpstr>
      <vt:lpstr>(B) Cytokinesis</vt:lpstr>
      <vt:lpstr>Importance of Mitosis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(M phase)</dc:title>
  <dc:creator>yogesh giri</dc:creator>
  <cp:lastModifiedBy>Milind  Wamanrao Hemke</cp:lastModifiedBy>
  <cp:revision>30</cp:revision>
  <dcterms:created xsi:type="dcterms:W3CDTF">2021-10-14T06:45:24Z</dcterms:created>
  <dcterms:modified xsi:type="dcterms:W3CDTF">2021-10-16T03:41:57Z</dcterms:modified>
</cp:coreProperties>
</file>