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81" r:id="rId5"/>
    <p:sldId id="259" r:id="rId6"/>
    <p:sldId id="260" r:id="rId7"/>
    <p:sldId id="261" r:id="rId8"/>
    <p:sldId id="262" r:id="rId9"/>
    <p:sldId id="279" r:id="rId10"/>
    <p:sldId id="263" r:id="rId11"/>
    <p:sldId id="265" r:id="rId12"/>
    <p:sldId id="266" r:id="rId13"/>
    <p:sldId id="280" r:id="rId14"/>
    <p:sldId id="267" r:id="rId15"/>
    <p:sldId id="268" r:id="rId16"/>
    <p:sldId id="273" r:id="rId17"/>
    <p:sldId id="270" r:id="rId18"/>
    <p:sldId id="271" r:id="rId19"/>
    <p:sldId id="272" r:id="rId20"/>
    <p:sldId id="274" r:id="rId21"/>
    <p:sldId id="275" r:id="rId22"/>
    <p:sldId id="276" r:id="rId23"/>
    <p:sldId id="282" r:id="rId24"/>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7" autoAdjust="0"/>
    <p:restoredTop sz="94660" autoAdjust="0"/>
  </p:normalViewPr>
  <p:slideViewPr>
    <p:cSldViewPr>
      <p:cViewPr>
        <p:scale>
          <a:sx n="70" d="100"/>
          <a:sy n="70" d="100"/>
        </p:scale>
        <p:origin x="-14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a:defRPr sz="1200"/>
            </a:lvl1pPr>
          </a:lstStyle>
          <a:p>
            <a:fld id="{D481F54F-D2E5-442D-851B-70F6399D4278}" type="datetimeFigureOut">
              <a:rPr lang="en-US" smtClean="0"/>
              <a:pPr/>
              <a:t>10/12/2021</a:t>
            </a:fld>
            <a:endParaRPr lang="en-US"/>
          </a:p>
        </p:txBody>
      </p:sp>
      <p:sp>
        <p:nvSpPr>
          <p:cNvPr id="4" name="Footer Placeholder 3"/>
          <p:cNvSpPr>
            <a:spLocks noGrp="1"/>
          </p:cNvSpPr>
          <p:nvPr>
            <p:ph type="ftr" sz="quarter" idx="2"/>
          </p:nvPr>
        </p:nvSpPr>
        <p:spPr>
          <a:xfrm>
            <a:off x="0" y="8553450"/>
            <a:ext cx="3067050"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53450"/>
            <a:ext cx="3067050" cy="450850"/>
          </a:xfrm>
          <a:prstGeom prst="rect">
            <a:avLst/>
          </a:prstGeom>
        </p:spPr>
        <p:txBody>
          <a:bodyPr vert="horz" lIns="91440" tIns="45720" rIns="91440" bIns="45720" rtlCol="0" anchor="b"/>
          <a:lstStyle>
            <a:lvl1pPr algn="r">
              <a:defRPr sz="1200"/>
            </a:lvl1pPr>
          </a:lstStyle>
          <a:p>
            <a:fld id="{24EFD66A-08D6-486B-A870-2B503818445A}" type="slidenum">
              <a:rPr lang="en-US" smtClean="0"/>
              <a:pPr/>
              <a:t>‹#›</a:t>
            </a:fld>
            <a:endParaRPr lang="en-US"/>
          </a:p>
        </p:txBody>
      </p:sp>
    </p:spTree>
    <p:extLst>
      <p:ext uri="{BB962C8B-B14F-4D97-AF65-F5344CB8AC3E}">
        <p14:creationId xmlns:p14="http://schemas.microsoft.com/office/powerpoint/2010/main" xmlns="" val="250257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E443D24D-0C11-4A1E-82F6-5240C2F7EBF6}" type="datetimeFigureOut">
              <a:rPr lang="en-US" smtClean="0"/>
              <a:pPr/>
              <a:t>10/12/2021</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FD21EC37-87EA-467C-B348-E003B8CC62D6}" type="slidenum">
              <a:rPr lang="en-US" smtClean="0"/>
              <a:pPr/>
              <a:t>‹#›</a:t>
            </a:fld>
            <a:endParaRPr lang="en-US"/>
          </a:p>
        </p:txBody>
      </p:sp>
    </p:spTree>
    <p:extLst>
      <p:ext uri="{BB962C8B-B14F-4D97-AF65-F5344CB8AC3E}">
        <p14:creationId xmlns:p14="http://schemas.microsoft.com/office/powerpoint/2010/main" xmlns="" val="27418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1EC37-87EA-467C-B348-E003B8CC62D6}" type="slidenum">
              <a:rPr lang="en-US" smtClean="0"/>
              <a:pPr/>
              <a:t>2</a:t>
            </a:fld>
            <a:endParaRPr lang="en-US"/>
          </a:p>
        </p:txBody>
      </p:sp>
    </p:spTree>
    <p:extLst>
      <p:ext uri="{BB962C8B-B14F-4D97-AF65-F5344CB8AC3E}">
        <p14:creationId xmlns:p14="http://schemas.microsoft.com/office/powerpoint/2010/main" xmlns="" val="428918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21EC37-87EA-467C-B348-E003B8CC62D6}" type="slidenum">
              <a:rPr lang="en-US" smtClean="0"/>
              <a:pPr/>
              <a:t>3</a:t>
            </a:fld>
            <a:endParaRPr lang="en-US"/>
          </a:p>
        </p:txBody>
      </p:sp>
    </p:spTree>
    <p:extLst>
      <p:ext uri="{BB962C8B-B14F-4D97-AF65-F5344CB8AC3E}">
        <p14:creationId xmlns:p14="http://schemas.microsoft.com/office/powerpoint/2010/main" xmlns="" val="216902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B67D505-FECE-4EA5-9C77-0964E23E059D}" type="datetimeFigureOut">
              <a:rPr lang="en-US" smtClean="0"/>
              <a:pPr/>
              <a:t>10/12/2021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84ECE0-B39F-4065-B86C-963FB069741C}"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679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244976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290663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2172795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4ECE0-B39F-4065-B86C-963FB069741C}"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447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366108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32187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5720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291190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382136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7D505-FECE-4EA5-9C77-0964E23E059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403637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B67D505-FECE-4EA5-9C77-0964E23E059D}" type="datetimeFigureOut">
              <a:rPr lang="en-US" smtClean="0"/>
              <a:pPr/>
              <a:t>10/12/2021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F84ECE0-B39F-4065-B86C-963FB069741C}" type="slidenum">
              <a:rPr lang="en-US" smtClean="0"/>
              <a:pPr/>
              <a:t>‹#›</a:t>
            </a:fld>
            <a:endParaRPr lang="en-US"/>
          </a:p>
        </p:txBody>
      </p:sp>
    </p:spTree>
    <p:extLst>
      <p:ext uri="{BB962C8B-B14F-4D97-AF65-F5344CB8AC3E}">
        <p14:creationId xmlns:p14="http://schemas.microsoft.com/office/powerpoint/2010/main" xmlns="" val="291761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762000"/>
            <a:ext cx="7475220" cy="2926080"/>
          </a:xfrm>
        </p:spPr>
        <p:txBody>
          <a:bodyPr>
            <a:normAutofit/>
          </a:bodyPr>
          <a:lstStyle/>
          <a:p>
            <a:pPr algn="ctr"/>
            <a:r>
              <a:rPr lang="en-US" sz="5400" dirty="0" smtClean="0">
                <a:solidFill>
                  <a:srgbClr val="002060"/>
                </a:solidFill>
                <a:latin typeface="Comic Sans MS" pitchFamily="66" charset="0"/>
              </a:rPr>
              <a:t>Protein Synthesis</a:t>
            </a:r>
            <a:endParaRPr lang="en-US" sz="5400" dirty="0">
              <a:solidFill>
                <a:srgbClr val="002060"/>
              </a:solidFill>
              <a:latin typeface="Comic Sans MS" pitchFamily="66" charset="0"/>
            </a:endParaRPr>
          </a:p>
        </p:txBody>
      </p:sp>
      <p:sp>
        <p:nvSpPr>
          <p:cNvPr id="4" name="Subtitle 3"/>
          <p:cNvSpPr>
            <a:spLocks noGrp="1"/>
          </p:cNvSpPr>
          <p:nvPr>
            <p:ph type="subTitle" idx="1"/>
          </p:nvPr>
        </p:nvSpPr>
        <p:spPr>
          <a:xfrm>
            <a:off x="1282148" y="3124200"/>
            <a:ext cx="6575895" cy="2209800"/>
          </a:xfrm>
        </p:spPr>
        <p:txBody>
          <a:bodyPr>
            <a:normAutofit lnSpcReduction="10000"/>
          </a:bodyPr>
          <a:lstStyle/>
          <a:p>
            <a:endParaRPr lang="en-US" dirty="0" smtClean="0"/>
          </a:p>
          <a:p>
            <a:endParaRPr lang="en-US" sz="2800" dirty="0" smtClean="0"/>
          </a:p>
          <a:p>
            <a:r>
              <a:rPr lang="en-US" sz="2800" dirty="0" smtClean="0">
                <a:solidFill>
                  <a:schemeClr val="accent5">
                    <a:lumMod val="50000"/>
                  </a:schemeClr>
                </a:solidFill>
                <a:latin typeface="Arial Black" pitchFamily="34" charset="0"/>
              </a:rPr>
              <a:t>The Protein-making Process</a:t>
            </a:r>
          </a:p>
          <a:p>
            <a:r>
              <a:rPr lang="en-US" sz="2800" dirty="0" smtClean="0">
                <a:solidFill>
                  <a:schemeClr val="accent5">
                    <a:lumMod val="60000"/>
                    <a:lumOff val="40000"/>
                  </a:schemeClr>
                </a:solidFill>
                <a:latin typeface="Arial Black" pitchFamily="34" charset="0"/>
              </a:rPr>
              <a:t>by</a:t>
            </a:r>
          </a:p>
          <a:p>
            <a:r>
              <a:rPr lang="en-US" sz="2800" dirty="0" smtClean="0">
                <a:solidFill>
                  <a:srgbClr val="FFFF00"/>
                </a:solidFill>
                <a:latin typeface="Arial Black" pitchFamily="34" charset="0"/>
              </a:rPr>
              <a:t>Vijayshree Hemke</a:t>
            </a:r>
          </a:p>
          <a:p>
            <a:endParaRPr lang="en-US" sz="2800" dirty="0">
              <a:solidFill>
                <a:schemeClr val="accent5">
                  <a:lumMod val="50000"/>
                </a:schemeClr>
              </a:solidFill>
              <a:latin typeface="Arial Black" pitchFamily="34" charset="0"/>
            </a:endParaRPr>
          </a:p>
        </p:txBody>
      </p:sp>
    </p:spTree>
    <p:extLst>
      <p:ext uri="{BB962C8B-B14F-4D97-AF65-F5344CB8AC3E}">
        <p14:creationId xmlns:p14="http://schemas.microsoft.com/office/powerpoint/2010/main" xmlns="" val="202810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8" y="609600"/>
            <a:ext cx="7475220" cy="2926080"/>
          </a:xfrm>
        </p:spPr>
        <p:txBody>
          <a:bodyPr/>
          <a:lstStyle/>
          <a:p>
            <a:r>
              <a:rPr lang="en-US" b="1" dirty="0" smtClean="0">
                <a:latin typeface="Times New Roman" pitchFamily="18" charset="0"/>
                <a:cs typeface="Times New Roman" pitchFamily="18" charset="0"/>
              </a:rPr>
              <a:t>Making Proteins</a:t>
            </a:r>
            <a:endParaRPr lang="en-US" b="1" dirty="0">
              <a:latin typeface="Times New Roman" pitchFamily="18" charset="0"/>
              <a:cs typeface="Times New Roman" pitchFamily="18" charset="0"/>
            </a:endParaRPr>
          </a:p>
        </p:txBody>
      </p:sp>
      <p:sp>
        <p:nvSpPr>
          <p:cNvPr id="3" name="Text Placeholder 2"/>
          <p:cNvSpPr>
            <a:spLocks noGrp="1"/>
          </p:cNvSpPr>
          <p:nvPr>
            <p:ph type="body" idx="1"/>
          </p:nvPr>
        </p:nvSpPr>
        <p:spPr>
          <a:xfrm>
            <a:off x="1282446" y="3657600"/>
            <a:ext cx="6576822" cy="1363806"/>
          </a:xfrm>
        </p:spPr>
        <p:txBody>
          <a:bodyPr/>
          <a:lstStyle/>
          <a:p>
            <a:endParaRPr lang="en-US" dirty="0" smtClean="0"/>
          </a:p>
          <a:p>
            <a:r>
              <a:rPr lang="en-US" sz="3200" b="1" dirty="0" smtClean="0">
                <a:latin typeface="Times New Roman" pitchFamily="18" charset="0"/>
                <a:cs typeface="Times New Roman" pitchFamily="18" charset="0"/>
              </a:rPr>
              <a:t>Step 2: Translation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95333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04800" y="280243"/>
            <a:ext cx="8610600"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Making a Protein—Translation</a:t>
            </a:r>
            <a:endParaRPr kumimoji="0" lang="en-US" sz="3200" i="0" strike="noStrike" cap="none" normalizeH="0" baseline="0" dirty="0" smtClean="0">
              <a:ln>
                <a:noFill/>
              </a:ln>
              <a:effectLst/>
              <a:latin typeface="Times New Roman" pitchFamily="18" charset="0"/>
              <a:cs typeface="Times New Roman" pitchFamily="18" charset="0"/>
            </a:endParaRPr>
          </a:p>
          <a:p>
            <a:pPr marL="236538" marR="0" lvl="0" indent="-236538" algn="l" defTabSz="914400" rtl="0" eaLnBrk="0" fontAlgn="base" latinLnBrk="0" hangingPunct="0">
              <a:lnSpc>
                <a:spcPct val="100000"/>
              </a:lnSpc>
              <a:spcBef>
                <a:spcPct val="0"/>
              </a:spcBef>
              <a:spcAft>
                <a:spcPts val="120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Second Step: Decoding of mRNA into a protein is called Translation.</a:t>
            </a:r>
            <a:endParaRPr kumimoji="0" lang="en-US" sz="2800" i="0" strike="noStrike" cap="none" normalizeH="0" baseline="0" dirty="0" smtClean="0">
              <a:ln>
                <a:noFill/>
              </a:ln>
              <a:effectLst/>
              <a:latin typeface="Times New Roman" pitchFamily="18" charset="0"/>
              <a:cs typeface="Times New Roman" pitchFamily="18" charset="0"/>
            </a:endParaRPr>
          </a:p>
          <a:p>
            <a:pPr marL="236538" marR="0" lvl="0" indent="-236538" algn="l" defTabSz="914400" rtl="0" eaLnBrk="0" fontAlgn="base" latinLnBrk="0" hangingPunct="0">
              <a:lnSpc>
                <a:spcPct val="100000"/>
              </a:lnSpc>
              <a:spcBef>
                <a:spcPct val="0"/>
              </a:spcBef>
              <a:spcAft>
                <a:spcPct val="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Transfer RNA (</a:t>
            </a:r>
            <a:r>
              <a:rPr kumimoji="0" lang="en-US" sz="2800" i="0" strike="noStrike" cap="none" normalizeH="0" baseline="0" dirty="0" err="1" smtClean="0">
                <a:ln>
                  <a:noFill/>
                </a:ln>
                <a:effectLst/>
                <a:latin typeface="Times New Roman" pitchFamily="18" charset="0"/>
                <a:ea typeface="Times New Roman" pitchFamily="18" charset="0"/>
                <a:cs typeface="Times New Roman" pitchFamily="18" charset="0"/>
              </a:rPr>
              <a:t>tRNA</a:t>
            </a: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 carries amino acids from the cytoplasm to the ribosome</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2286000" y="2827690"/>
            <a:ext cx="4793488" cy="37255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7">
                                            <p:txEl>
                                              <p:pRg st="2" end="2"/>
                                            </p:txEl>
                                          </p:spTgt>
                                        </p:tgtEl>
                                        <p:attrNameLst>
                                          <p:attrName>style.visibility</p:attrName>
                                        </p:attrNameLst>
                                      </p:cBhvr>
                                      <p:to>
                                        <p:strVal val="visible"/>
                                      </p:to>
                                    </p:set>
                                    <p:animEffect transition="in" filter="fade">
                                      <p:cBhvr>
                                        <p:cTn id="7" dur="1000"/>
                                        <p:tgtEl>
                                          <p:spTgt spid="4097">
                                            <p:txEl>
                                              <p:pRg st="2" end="2"/>
                                            </p:txEl>
                                          </p:spTgt>
                                        </p:tgtEl>
                                      </p:cBhvr>
                                    </p:animEffect>
                                    <p:anim calcmode="lin" valueType="num">
                                      <p:cBhvr>
                                        <p:cTn id="8" dur="1000" fill="hold"/>
                                        <p:tgtEl>
                                          <p:spTgt spid="409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9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152400"/>
            <a:ext cx="8763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These amino acids come from the food we eat. Proteins we eat are broken down into individual amino acids and then simply rearranged into new proteins according to the needs and directions of our DNA</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http://graphics8.nytimes.com/images/2007/08/01/health/adam/19823.jpg"/>
          <p:cNvPicPr>
            <a:picLocks noChangeAspect="1" noChangeArrowheads="1"/>
          </p:cNvPicPr>
          <p:nvPr/>
        </p:nvPicPr>
        <p:blipFill>
          <a:blip r:embed="rId2" cstate="print"/>
          <a:srcRect/>
          <a:stretch>
            <a:fillRect/>
          </a:stretch>
        </p:blipFill>
        <p:spPr bwMode="auto">
          <a:xfrm>
            <a:off x="2286000" y="2133600"/>
            <a:ext cx="4876800" cy="43891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74821"/>
            <a:ext cx="5867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A series of three adjacent bases in an mRNA molecule codes for a specific amino acid—called a </a:t>
            </a:r>
            <a:r>
              <a:rPr kumimoji="0" lang="en-US" sz="3200" i="0" strike="noStrike" cap="none" normalizeH="0" baseline="0" dirty="0" err="1" smtClean="0">
                <a:ln>
                  <a:noFill/>
                </a:ln>
                <a:effectLst/>
                <a:latin typeface="Times New Roman" pitchFamily="18" charset="0"/>
                <a:ea typeface="Times New Roman" pitchFamily="18" charset="0"/>
                <a:cs typeface="Times New Roman" pitchFamily="18" charset="0"/>
              </a:rPr>
              <a:t>codon</a:t>
            </a: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en-US" sz="3200" i="0" strike="noStrike" cap="none" normalizeH="0" baseline="0" dirty="0" smtClean="0">
              <a:ln>
                <a:noFill/>
              </a:ln>
              <a:effectLst/>
              <a:latin typeface="Times New Roman" pitchFamily="18" charset="0"/>
              <a:cs typeface="Times New Roman" pitchFamily="18" charset="0"/>
            </a:endParaRPr>
          </a:p>
          <a:p>
            <a:pPr marL="231775" marR="0" lvl="0" indent="-231775" algn="l" defTabSz="914400" rtl="0" eaLnBrk="1" fontAlgn="base" latinLnBrk="0" hangingPunct="1">
              <a:lnSpc>
                <a:spcPct val="100000"/>
              </a:lnSpc>
              <a:spcBef>
                <a:spcPct val="0"/>
              </a:spcBef>
              <a:spcAft>
                <a:spcPct val="0"/>
              </a:spcAft>
              <a:buClrTx/>
              <a:buSzTx/>
              <a:tabLst/>
            </a:pPr>
            <a:endParaRPr kumimoji="0" lang="en-US" sz="3200" i="0" strike="noStrike" cap="none" normalizeH="0" baseline="0" dirty="0" smtClean="0">
              <a:ln>
                <a:noFill/>
              </a:ln>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lang="en-US" sz="3200" dirty="0" smtClean="0">
                <a:latin typeface="Times New Roman" pitchFamily="18" charset="0"/>
                <a:ea typeface="Times New Roman" pitchFamily="18" charset="0"/>
                <a:cs typeface="Times New Roman" pitchFamily="18" charset="0"/>
              </a:rPr>
              <a:t>Each </a:t>
            </a:r>
            <a:r>
              <a:rPr lang="en-US" sz="3200" dirty="0" err="1" smtClean="0">
                <a:latin typeface="Times New Roman" pitchFamily="18" charset="0"/>
                <a:ea typeface="Times New Roman" pitchFamily="18" charset="0"/>
                <a:cs typeface="Times New Roman" pitchFamily="18" charset="0"/>
              </a:rPr>
              <a:t>tRNA</a:t>
            </a:r>
            <a:r>
              <a:rPr lang="en-US" sz="3200" dirty="0" smtClean="0">
                <a:latin typeface="Times New Roman" pitchFamily="18" charset="0"/>
                <a:ea typeface="Times New Roman" pitchFamily="18" charset="0"/>
                <a:cs typeface="Times New Roman" pitchFamily="18" charset="0"/>
              </a:rPr>
              <a:t> has 3 </a:t>
            </a: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nucleotides</a:t>
            </a:r>
            <a:r>
              <a:rPr lang="en-US" sz="3200" dirty="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rPr>
              <a:t>that are</a:t>
            </a: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 complementary to the codon in mRNA.</a:t>
            </a:r>
          </a:p>
          <a:p>
            <a:pPr marL="231775" marR="0" lvl="0" indent="-231775" algn="l" defTabSz="914400" rtl="0" eaLnBrk="0" fontAlgn="base" latinLnBrk="0" hangingPunct="0">
              <a:lnSpc>
                <a:spcPct val="100000"/>
              </a:lnSpc>
              <a:spcBef>
                <a:spcPct val="0"/>
              </a:spcBef>
              <a:spcAft>
                <a:spcPct val="0"/>
              </a:spcAft>
              <a:buClrTx/>
              <a:buSzTx/>
              <a:tabLst/>
            </a:pPr>
            <a:endParaRPr kumimoji="0" lang="en-US" sz="3200" i="0" strike="noStrike" cap="none" normalizeH="0" baseline="0" dirty="0" smtClean="0">
              <a:ln>
                <a:noFill/>
              </a:ln>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Each </a:t>
            </a:r>
            <a:r>
              <a:rPr kumimoji="0" lang="en-US" sz="3200" i="0" strike="noStrike" cap="none" normalizeH="0" baseline="0" dirty="0" err="1" smtClean="0">
                <a:ln>
                  <a:noFill/>
                </a:ln>
                <a:effectLst/>
                <a:latin typeface="Times New Roman" pitchFamily="18" charset="0"/>
                <a:ea typeface="Times New Roman" pitchFamily="18" charset="0"/>
                <a:cs typeface="Times New Roman" pitchFamily="18" charset="0"/>
              </a:rPr>
              <a:t>tRNA</a:t>
            </a:r>
            <a:r>
              <a:rPr kumimoji="0" lang="en-US" sz="3200" i="0" strike="noStrike" cap="none" normalizeH="0" baseline="0" dirty="0" smtClean="0">
                <a:ln>
                  <a:noFill/>
                </a:ln>
                <a:effectLst/>
                <a:latin typeface="Times New Roman" pitchFamily="18" charset="0"/>
                <a:ea typeface="Times New Roman" pitchFamily="18" charset="0"/>
                <a:cs typeface="Times New Roman" pitchFamily="18" charset="0"/>
              </a:rPr>
              <a:t> codes for a different amino acid.  </a:t>
            </a:r>
            <a:endParaRPr kumimoji="0" lang="en-US" sz="3200" i="0" strike="noStrike" cap="none" normalizeH="0" baseline="0" dirty="0" smtClean="0">
              <a:ln>
                <a:noFill/>
              </a:ln>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324600" y="228600"/>
            <a:ext cx="2209800" cy="1971618"/>
          </a:xfrm>
          <a:prstGeom prst="rect">
            <a:avLst/>
          </a:prstGeom>
          <a:noFill/>
          <a:ln w="9525">
            <a:noFill/>
            <a:miter lim="800000"/>
            <a:headEnd/>
            <a:tailEnd/>
          </a:ln>
        </p:spPr>
      </p:pic>
      <p:grpSp>
        <p:nvGrpSpPr>
          <p:cNvPr id="12" name="Group 11"/>
          <p:cNvGrpSpPr/>
          <p:nvPr/>
        </p:nvGrpSpPr>
        <p:grpSpPr>
          <a:xfrm>
            <a:off x="6019800" y="2819400"/>
            <a:ext cx="2895600" cy="3657600"/>
            <a:chOff x="6019800" y="2819400"/>
            <a:chExt cx="2895600" cy="3657600"/>
          </a:xfrm>
        </p:grpSpPr>
        <p:pic>
          <p:nvPicPr>
            <p:cNvPr id="5" name="Picture 7" descr="tRNA.gif"/>
            <p:cNvPicPr>
              <a:picLocks noChangeAspect="1" noChangeArrowheads="1"/>
            </p:cNvPicPr>
            <p:nvPr/>
          </p:nvPicPr>
          <p:blipFill>
            <a:blip r:embed="rId3" cstate="print"/>
            <a:srcRect/>
            <a:stretch>
              <a:fillRect/>
            </a:stretch>
          </p:blipFill>
          <p:spPr bwMode="auto">
            <a:xfrm>
              <a:off x="6400800" y="3429000"/>
              <a:ext cx="1764175" cy="2362200"/>
            </a:xfrm>
            <a:prstGeom prst="rect">
              <a:avLst/>
            </a:prstGeom>
            <a:noFill/>
          </p:spPr>
        </p:pic>
        <p:grpSp>
          <p:nvGrpSpPr>
            <p:cNvPr id="11" name="Group 10"/>
            <p:cNvGrpSpPr/>
            <p:nvPr/>
          </p:nvGrpSpPr>
          <p:grpSpPr>
            <a:xfrm>
              <a:off x="6019800" y="2819400"/>
              <a:ext cx="2895600" cy="3657600"/>
              <a:chOff x="6019800" y="2819400"/>
              <a:chExt cx="2895600" cy="3657600"/>
            </a:xfrm>
          </p:grpSpPr>
          <p:sp>
            <p:nvSpPr>
              <p:cNvPr id="7" name="Text Box 8"/>
              <p:cNvSpPr txBox="1">
                <a:spLocks noChangeArrowheads="1"/>
              </p:cNvSpPr>
              <p:nvPr/>
            </p:nvSpPr>
            <p:spPr bwMode="auto">
              <a:xfrm>
                <a:off x="6400800" y="2819400"/>
                <a:ext cx="2514600" cy="4667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Amino acid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6"/>
              <p:cNvSpPr>
                <a:spLocks noChangeShapeType="1"/>
              </p:cNvSpPr>
              <p:nvPr/>
            </p:nvSpPr>
            <p:spPr bwMode="auto">
              <a:xfrm flipH="1">
                <a:off x="7315200" y="3276600"/>
                <a:ext cx="533400" cy="304800"/>
              </a:xfrm>
              <a:prstGeom prst="straightConnector1">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Text Box 2"/>
              <p:cNvSpPr txBox="1">
                <a:spLocks noChangeArrowheads="1"/>
              </p:cNvSpPr>
              <p:nvPr/>
            </p:nvSpPr>
            <p:spPr bwMode="auto">
              <a:xfrm>
                <a:off x="6019800" y="5943600"/>
                <a:ext cx="2743200" cy="533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Anticodon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ight Brace 9"/>
              <p:cNvSpPr/>
              <p:nvPr/>
            </p:nvSpPr>
            <p:spPr>
              <a:xfrm rot="5400000">
                <a:off x="7124700" y="5372100"/>
                <a:ext cx="381000" cy="914400"/>
              </a:xfrm>
              <a:prstGeom prst="rightBrace">
                <a:avLst>
                  <a:gd name="adj1" fmla="val 3543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fade">
                                      <p:cBhvr>
                                        <p:cTn id="7" dur="1000"/>
                                        <p:tgtEl>
                                          <p:spTgt spid="1025">
                                            <p:txEl>
                                              <p:pRg st="2" end="2"/>
                                            </p:txEl>
                                          </p:spTgt>
                                        </p:tgtEl>
                                      </p:cBhvr>
                                    </p:animEffect>
                                    <p:anim calcmode="lin" valueType="num">
                                      <p:cBhvr>
                                        <p:cTn id="8"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2" end="2"/>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5">
                                            <p:txEl>
                                              <p:pRg st="4" end="4"/>
                                            </p:txEl>
                                          </p:spTgt>
                                        </p:tgtEl>
                                        <p:attrNameLst>
                                          <p:attrName>style.visibility</p:attrName>
                                        </p:attrNameLst>
                                      </p:cBhvr>
                                      <p:to>
                                        <p:strVal val="visible"/>
                                      </p:to>
                                    </p:set>
                                    <p:animEffect transition="in" filter="fade">
                                      <p:cBhvr>
                                        <p:cTn id="16" dur="1000"/>
                                        <p:tgtEl>
                                          <p:spTgt spid="1025">
                                            <p:txEl>
                                              <p:pRg st="4" end="4"/>
                                            </p:txEl>
                                          </p:spTgt>
                                        </p:tgtEl>
                                      </p:cBhvr>
                                    </p:animEffect>
                                    <p:anim calcmode="lin" valueType="num">
                                      <p:cBhvr>
                                        <p:cTn id="17"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0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ein synthesis 1.jpg"/>
          <p:cNvPicPr>
            <a:picLocks noChangeAspect="1"/>
          </p:cNvPicPr>
          <p:nvPr/>
        </p:nvPicPr>
        <p:blipFill>
          <a:blip r:embed="rId2" cstate="print"/>
          <a:stretch>
            <a:fillRect/>
          </a:stretch>
        </p:blipFill>
        <p:spPr>
          <a:xfrm>
            <a:off x="381000" y="685800"/>
            <a:ext cx="8442994" cy="5943600"/>
          </a:xfrm>
          <a:prstGeom prst="rect">
            <a:avLst/>
          </a:prstGeom>
        </p:spPr>
      </p:pic>
      <p:sp>
        <p:nvSpPr>
          <p:cNvPr id="3" name="Rectangle 13"/>
          <p:cNvSpPr>
            <a:spLocks noChangeArrowheads="1"/>
          </p:cNvSpPr>
          <p:nvPr/>
        </p:nvSpPr>
        <p:spPr bwMode="auto">
          <a:xfrm>
            <a:off x="228600" y="114300"/>
            <a:ext cx="86106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marR="0" lvl="0" indent="-23653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mRNA carrying the DNA instructions and </a:t>
            </a:r>
            <a:r>
              <a:rPr kumimoji="0" lang="en-US" sz="2800" i="0" strike="noStrike" cap="none" normalizeH="0" baseline="0" dirty="0" err="1" smtClean="0">
                <a:ln>
                  <a:noFill/>
                </a:ln>
                <a:effectLst/>
                <a:latin typeface="Times New Roman" pitchFamily="18" charset="0"/>
                <a:ea typeface="Times New Roman" pitchFamily="18" charset="0"/>
                <a:cs typeface="Times New Roman" pitchFamily="18" charset="0"/>
              </a:rPr>
              <a:t>tRNA</a:t>
            </a: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 carrying amino acids meet in the ribosomes</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381000" y="228600"/>
            <a:ext cx="800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marR="0" lvl="0" indent="-23653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Amino acids are joined together to make a </a:t>
            </a:r>
            <a:r>
              <a:rPr kumimoji="0" lang="en-US" sz="28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protein</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translation.jpg"/>
          <p:cNvPicPr>
            <a:picLocks noChangeAspect="1"/>
          </p:cNvPicPr>
          <p:nvPr/>
        </p:nvPicPr>
        <p:blipFill>
          <a:blip r:embed="rId2" cstate="print"/>
          <a:stretch>
            <a:fillRect/>
          </a:stretch>
        </p:blipFill>
        <p:spPr>
          <a:xfrm>
            <a:off x="457200" y="914400"/>
            <a:ext cx="8168640" cy="4669536"/>
          </a:xfrm>
          <a:prstGeom prst="rect">
            <a:avLst/>
          </a:prstGeom>
        </p:spPr>
      </p:pic>
      <p:sp>
        <p:nvSpPr>
          <p:cNvPr id="3073" name="Text Box 1"/>
          <p:cNvSpPr txBox="1">
            <a:spLocks noChangeArrowheads="1"/>
          </p:cNvSpPr>
          <p:nvPr/>
        </p:nvSpPr>
        <p:spPr bwMode="auto">
          <a:xfrm>
            <a:off x="2743200" y="5943600"/>
            <a:ext cx="3867150" cy="561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Polypeptide = </a:t>
            </a:r>
            <a:r>
              <a:rPr kumimoji="0" lang="en-US" sz="2800" b="1" i="0" u="sng" strike="noStrike" cap="none" normalizeH="0" baseline="0" dirty="0" smtClean="0">
                <a:ln>
                  <a:noFill/>
                </a:ln>
                <a:solidFill>
                  <a:srgbClr val="C00000"/>
                </a:solidFill>
                <a:effectLst/>
                <a:latin typeface="Calibri" pitchFamily="34" charset="0"/>
                <a:cs typeface="Arial" pitchFamily="34" charset="0"/>
              </a:rPr>
              <a:t>Protein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381000"/>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Use one of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codon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charts on the next page to find the amino acid sequence coded for by the following mRNA strands.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1" name="Rectangle 3"/>
          <p:cNvSpPr>
            <a:spLocks noChangeArrowheads="1"/>
          </p:cNvSpPr>
          <p:nvPr/>
        </p:nvSpPr>
        <p:spPr bwMode="auto">
          <a:xfrm>
            <a:off x="228600" y="1295400"/>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CAC/CCA/UGG/UGA</a:t>
            </a:r>
          </a:p>
          <a:p>
            <a:pPr marL="0" marR="0" lvl="0" indent="457200" algn="ctr" defTabSz="914400" rtl="0" eaLnBrk="1" fontAlgn="base" latinLnBrk="0" hangingPunct="1">
              <a:lnSpc>
                <a:spcPct val="100000"/>
              </a:lnSpc>
              <a:spcBef>
                <a:spcPct val="0"/>
              </a:spcBef>
              <a:spcAft>
                <a:spcPct val="0"/>
              </a:spcAft>
              <a:buClrTx/>
              <a:buSzTx/>
              <a:buFontTx/>
              <a:buNone/>
              <a:tabLst>
                <a:tab pos="9715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pPr>
            <a:r>
              <a:rPr kumimoji="0" lang="en-US" sz="28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___________</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8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___________</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8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___________</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8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____________</a:t>
            </a:r>
          </a:p>
          <a:p>
            <a:pPr marR="0" lvl="0" algn="l" defTabSz="914400" rtl="0" eaLnBrk="0" fontAlgn="base" latinLnBrk="0" hangingPunct="0">
              <a:lnSpc>
                <a:spcPct val="100000"/>
              </a:lnSpc>
              <a:spcBef>
                <a:spcPct val="0"/>
              </a:spcBef>
              <a:spcAft>
                <a:spcPct val="0"/>
              </a:spcAft>
              <a:buClrTx/>
              <a:buSzTx/>
              <a:buFontTx/>
              <a:buNone/>
            </a:pPr>
            <a:endParaRPr lang="en-US" sz="2800" u="sng" dirty="0" smtClean="0">
              <a:latin typeface="Calibri"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AUG/AAC/GAC/UAA</a:t>
            </a:r>
          </a:p>
          <a:p>
            <a:pPr marL="0" marR="0" lvl="0" indent="457200" algn="ctr" defTabSz="914400" rtl="0" eaLnBrk="0" fontAlgn="base" latinLnBrk="0" hangingPunct="0">
              <a:lnSpc>
                <a:spcPct val="100000"/>
              </a:lnSpc>
              <a:spcBef>
                <a:spcPct val="0"/>
              </a:spcBef>
              <a:spcAft>
                <a:spcPct val="0"/>
              </a:spcAft>
              <a:buClrTx/>
              <a:buSzTx/>
              <a:buFontTx/>
              <a:buNone/>
              <a:tabLst>
                <a:tab pos="9715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28600" y="5257800"/>
            <a:ext cx="8763000" cy="1184940"/>
          </a:xfrm>
          <a:prstGeom prst="rect">
            <a:avLst/>
          </a:prstGeom>
        </p:spPr>
        <p:txBody>
          <a:bodyPr wrap="square">
            <a:spAutoFit/>
          </a:bodyPr>
          <a:lstStyle/>
          <a:p>
            <a:pPr lvl="0" algn="ctr" fontAlgn="base">
              <a:spcBef>
                <a:spcPts val="600"/>
              </a:spcBef>
              <a:spcAft>
                <a:spcPts val="1800"/>
              </a:spcAft>
            </a:pPr>
            <a:r>
              <a:rPr lang="en-US" sz="2800" b="1" dirty="0" smtClean="0">
                <a:latin typeface="Calibri" pitchFamily="34" charset="0"/>
                <a:ea typeface="Times New Roman" pitchFamily="18" charset="0"/>
                <a:cs typeface="Arial" pitchFamily="34" charset="0"/>
              </a:rPr>
              <a:t>CAC/CCA/UGG/UGA</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____________</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c/cc/Codontable1.PNG"/>
          <p:cNvPicPr/>
          <p:nvPr/>
        </p:nvPicPr>
        <p:blipFill>
          <a:blip r:embed="rId2" cstate="print"/>
          <a:srcRect/>
          <a:stretch>
            <a:fillRect/>
          </a:stretch>
        </p:blipFill>
        <p:spPr bwMode="auto">
          <a:xfrm>
            <a:off x="609600" y="457200"/>
            <a:ext cx="8153400" cy="5638800"/>
          </a:xfrm>
          <a:prstGeom prst="rect">
            <a:avLst/>
          </a:prstGeom>
          <a:noFill/>
          <a:ln w="9525">
            <a:noFill/>
            <a:miter lim="800000"/>
            <a:headEnd/>
            <a:tailEnd/>
          </a:ln>
        </p:spPr>
      </p:pic>
      <p:grpSp>
        <p:nvGrpSpPr>
          <p:cNvPr id="30722" name="Group 2"/>
          <p:cNvGrpSpPr>
            <a:grpSpLocks/>
          </p:cNvGrpSpPr>
          <p:nvPr/>
        </p:nvGrpSpPr>
        <p:grpSpPr bwMode="auto">
          <a:xfrm>
            <a:off x="380464" y="1295677"/>
            <a:ext cx="8402055" cy="5399088"/>
            <a:chOff x="1105" y="1504"/>
            <a:chExt cx="10180" cy="5689"/>
          </a:xfrm>
        </p:grpSpPr>
        <p:sp>
          <p:nvSpPr>
            <p:cNvPr id="30723" name="Rectangle 3"/>
            <p:cNvSpPr>
              <a:spLocks noChangeArrowheads="1"/>
            </p:cNvSpPr>
            <p:nvPr/>
          </p:nvSpPr>
          <p:spPr bwMode="auto">
            <a:xfrm>
              <a:off x="1567" y="6883"/>
              <a:ext cx="9525" cy="3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24" name="Text Box 4"/>
            <p:cNvSpPr txBox="1">
              <a:spLocks noChangeArrowheads="1"/>
            </p:cNvSpPr>
            <p:nvPr/>
          </p:nvSpPr>
          <p:spPr bwMode="auto">
            <a:xfrm rot="16200000">
              <a:off x="830" y="3947"/>
              <a:ext cx="1035" cy="48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a:t>
              </a:r>
              <a:r>
                <a:rPr kumimoji="0" lang="en-US" sz="2000" b="0" i="0" u="none" strike="noStrike" cap="none" normalizeH="0" baseline="30000" dirty="0" smtClean="0">
                  <a:ln>
                    <a:noFill/>
                  </a:ln>
                  <a:solidFill>
                    <a:schemeClr val="tx1"/>
                  </a:solidFill>
                  <a:effectLst/>
                  <a:latin typeface="Calibri" pitchFamily="34" charset="0"/>
                  <a:cs typeface="Arial" pitchFamily="34" charset="0"/>
                </a:rPr>
                <a:t>st</a:t>
              </a:r>
              <a:r>
                <a:rPr kumimoji="0" lang="en-US" sz="2000" b="0" i="0" u="none" strike="noStrike" cap="none" normalizeH="0" baseline="0" dirty="0" smtClean="0">
                  <a:ln>
                    <a:noFill/>
                  </a:ln>
                  <a:solidFill>
                    <a:schemeClr val="tx1"/>
                  </a:solidFill>
                  <a:effectLst/>
                  <a:latin typeface="Calibri" pitchFamily="34" charset="0"/>
                  <a:cs typeface="Arial" pitchFamily="34" charset="0"/>
                </a:rPr>
                <a:t> Base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Text Box 5"/>
            <p:cNvSpPr txBox="1">
              <a:spLocks noChangeArrowheads="1"/>
            </p:cNvSpPr>
            <p:nvPr/>
          </p:nvSpPr>
          <p:spPr bwMode="auto">
            <a:xfrm>
              <a:off x="4799" y="1504"/>
              <a:ext cx="2674" cy="42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a:t>
              </a:r>
              <a:r>
                <a:rPr kumimoji="0" lang="en-US" sz="2000" b="0" i="0" u="none" strike="noStrike" cap="none" normalizeH="0" baseline="30000" dirty="0" smtClean="0">
                  <a:ln>
                    <a:noFill/>
                  </a:ln>
                  <a:solidFill>
                    <a:schemeClr val="tx1"/>
                  </a:solidFill>
                  <a:effectLst/>
                  <a:latin typeface="Calibri" pitchFamily="34" charset="0"/>
                  <a:cs typeface="Arial" pitchFamily="34" charset="0"/>
                </a:rPr>
                <a:t>nd</a:t>
              </a:r>
              <a:r>
                <a:rPr kumimoji="0" lang="en-US" sz="2000" b="0" i="0" u="none" strike="noStrike" cap="none" normalizeH="0" baseline="0" dirty="0" smtClean="0">
                  <a:ln>
                    <a:noFill/>
                  </a:ln>
                  <a:solidFill>
                    <a:schemeClr val="tx1"/>
                  </a:solidFill>
                  <a:effectLst/>
                  <a:latin typeface="Calibri" pitchFamily="34" charset="0"/>
                  <a:cs typeface="Arial" pitchFamily="34" charset="0"/>
                </a:rPr>
                <a:t> Base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Text Box 6"/>
            <p:cNvSpPr txBox="1">
              <a:spLocks noChangeArrowheads="1"/>
            </p:cNvSpPr>
            <p:nvPr/>
          </p:nvSpPr>
          <p:spPr bwMode="auto">
            <a:xfrm rot="5400000">
              <a:off x="10303" y="4169"/>
              <a:ext cx="1479" cy="48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3</a:t>
              </a:r>
              <a:r>
                <a:rPr kumimoji="0" lang="en-US" sz="2000" b="0" i="0" u="none" strike="noStrike" cap="none" normalizeH="0" baseline="30000" dirty="0" smtClean="0">
                  <a:ln>
                    <a:noFill/>
                  </a:ln>
                  <a:solidFill>
                    <a:schemeClr val="tx1"/>
                  </a:solidFill>
                  <a:effectLst/>
                  <a:latin typeface="Calibri" pitchFamily="34" charset="0"/>
                  <a:cs typeface="Arial" pitchFamily="34" charset="0"/>
                </a:rPr>
                <a:t>rd</a:t>
              </a:r>
              <a:r>
                <a:rPr kumimoji="0" lang="en-US" sz="2000" b="0" i="0" u="none" strike="noStrike" cap="none" normalizeH="0" baseline="0" dirty="0" smtClean="0">
                  <a:ln>
                    <a:noFill/>
                  </a:ln>
                  <a:solidFill>
                    <a:schemeClr val="tx1"/>
                  </a:solidFill>
                  <a:effectLst/>
                  <a:latin typeface="Calibri" pitchFamily="34" charset="0"/>
                  <a:cs typeface="Arial" pitchFamily="34" charset="0"/>
                </a:rPr>
                <a:t> Base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ioephemera.com/wp-content/uploads/2007/03/image003.jpg"/>
          <p:cNvPicPr/>
          <p:nvPr/>
        </p:nvPicPr>
        <p:blipFill>
          <a:blip r:embed="rId2" cstate="print"/>
          <a:srcRect/>
          <a:stretch>
            <a:fillRect/>
          </a:stretch>
        </p:blipFill>
        <p:spPr bwMode="auto">
          <a:xfrm>
            <a:off x="1828800" y="1676400"/>
            <a:ext cx="5181600" cy="4800599"/>
          </a:xfrm>
          <a:prstGeom prst="rect">
            <a:avLst/>
          </a:prstGeom>
          <a:noFill/>
          <a:ln w="9525">
            <a:noFill/>
            <a:miter lim="800000"/>
            <a:headEnd/>
            <a:tailEnd/>
          </a:ln>
        </p:spPr>
      </p:pic>
      <p:sp>
        <p:nvSpPr>
          <p:cNvPr id="5" name="Rectangle 4"/>
          <p:cNvSpPr/>
          <p:nvPr/>
        </p:nvSpPr>
        <p:spPr>
          <a:xfrm>
            <a:off x="304800" y="152400"/>
            <a:ext cx="8610600" cy="1384995"/>
          </a:xfrm>
          <a:prstGeom prst="rect">
            <a:avLst/>
          </a:prstGeom>
        </p:spPr>
        <p:txBody>
          <a:bodyPr wrap="square">
            <a:spAutoFit/>
          </a:bodyPr>
          <a:lstStyle/>
          <a:p>
            <a:pPr lvl="0" algn="ctr" eaLnBrk="0" fontAlgn="base" hangingPunct="0">
              <a:spcBef>
                <a:spcPct val="0"/>
              </a:spcBef>
              <a:spcAft>
                <a:spcPct val="0"/>
              </a:spcAft>
            </a:pPr>
            <a:r>
              <a:rPr lang="en-US" sz="2800" b="1" dirty="0" smtClean="0">
                <a:latin typeface="Calibri" pitchFamily="34" charset="0"/>
                <a:ea typeface="Times New Roman" pitchFamily="18" charset="0"/>
                <a:cs typeface="Arial" pitchFamily="34" charset="0"/>
              </a:rPr>
              <a:t>AUG/AAC/GAC/UAA</a:t>
            </a:r>
          </a:p>
          <a:p>
            <a:pPr lvl="0" indent="457200" algn="ctr" eaLnBrk="0" fontAlgn="base" hangingPunct="0">
              <a:spcBef>
                <a:spcPct val="0"/>
              </a:spcBef>
              <a:spcAft>
                <a:spcPct val="0"/>
              </a:spcAft>
              <a:tabLst>
                <a:tab pos="971550" algn="l"/>
              </a:tabLst>
            </a:pP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a:t>
            </a:r>
            <a:r>
              <a:rPr lang="en-US" sz="2800" dirty="0" smtClean="0">
                <a:latin typeface="Calibri" pitchFamily="34" charset="0"/>
                <a:ea typeface="Times New Roman" pitchFamily="18" charset="0"/>
                <a:cs typeface="Arial" pitchFamily="34" charset="0"/>
              </a:rPr>
              <a:t>/</a:t>
            </a:r>
            <a:r>
              <a:rPr lang="en-US" sz="2800" u="sng" dirty="0" smtClean="0">
                <a:latin typeface="Calibri" pitchFamily="34" charset="0"/>
                <a:ea typeface="Times New Roman" pitchFamily="18" charset="0"/>
                <a:cs typeface="Arial" pitchFamily="34" charset="0"/>
              </a:rPr>
              <a:t>____________</a:t>
            </a:r>
            <a:endParaRPr lang="en-US" sz="2800" dirty="0" smtClean="0">
              <a:latin typeface="Arial" pitchFamily="34" charset="0"/>
              <a:cs typeface="Arial" pitchFamily="34" charset="0"/>
            </a:endParaRPr>
          </a:p>
        </p:txBody>
      </p:sp>
      <p:sp>
        <p:nvSpPr>
          <p:cNvPr id="7" name="TextBox 6"/>
          <p:cNvSpPr txBox="1"/>
          <p:nvPr/>
        </p:nvSpPr>
        <p:spPr>
          <a:xfrm>
            <a:off x="381000" y="990600"/>
            <a:ext cx="2133600" cy="523220"/>
          </a:xfrm>
          <a:prstGeom prst="rect">
            <a:avLst/>
          </a:prstGeom>
          <a:noFill/>
        </p:spPr>
        <p:txBody>
          <a:bodyPr wrap="square" rtlCol="0">
            <a:spAutoFit/>
          </a:bodyPr>
          <a:lstStyle/>
          <a:p>
            <a:r>
              <a:rPr lang="en-US" sz="2800" b="1" dirty="0" err="1" smtClean="0">
                <a:solidFill>
                  <a:srgbClr val="C00000"/>
                </a:solidFill>
              </a:rPr>
              <a:t>Methionine</a:t>
            </a:r>
            <a:endParaRPr lang="en-US" sz="2800" b="1" dirty="0">
              <a:solidFill>
                <a:srgbClr val="C00000"/>
              </a:solidFill>
            </a:endParaRPr>
          </a:p>
        </p:txBody>
      </p:sp>
      <p:sp>
        <p:nvSpPr>
          <p:cNvPr id="8" name="TextBox 7"/>
          <p:cNvSpPr txBox="1"/>
          <p:nvPr/>
        </p:nvSpPr>
        <p:spPr>
          <a:xfrm>
            <a:off x="2590800" y="990600"/>
            <a:ext cx="2057400" cy="523220"/>
          </a:xfrm>
          <a:prstGeom prst="rect">
            <a:avLst/>
          </a:prstGeom>
          <a:noFill/>
        </p:spPr>
        <p:txBody>
          <a:bodyPr wrap="square" rtlCol="0">
            <a:spAutoFit/>
          </a:bodyPr>
          <a:lstStyle/>
          <a:p>
            <a:r>
              <a:rPr lang="en-US" sz="2800" b="1" dirty="0" err="1" smtClean="0">
                <a:solidFill>
                  <a:srgbClr val="C00000"/>
                </a:solidFill>
              </a:rPr>
              <a:t>Asparagine</a:t>
            </a:r>
            <a:endParaRPr lang="en-US" sz="2800" b="1" dirty="0">
              <a:solidFill>
                <a:srgbClr val="C00000"/>
              </a:solidFill>
            </a:endParaRPr>
          </a:p>
        </p:txBody>
      </p:sp>
      <p:sp>
        <p:nvSpPr>
          <p:cNvPr id="9" name="TextBox 8"/>
          <p:cNvSpPr txBox="1"/>
          <p:nvPr/>
        </p:nvSpPr>
        <p:spPr>
          <a:xfrm>
            <a:off x="4495800" y="990600"/>
            <a:ext cx="2438400" cy="523220"/>
          </a:xfrm>
          <a:prstGeom prst="rect">
            <a:avLst/>
          </a:prstGeom>
          <a:noFill/>
        </p:spPr>
        <p:txBody>
          <a:bodyPr wrap="square" rtlCol="0">
            <a:spAutoFit/>
          </a:bodyPr>
          <a:lstStyle/>
          <a:p>
            <a:r>
              <a:rPr lang="en-US" sz="2800" b="1" dirty="0" smtClean="0">
                <a:solidFill>
                  <a:srgbClr val="C00000"/>
                </a:solidFill>
              </a:rPr>
              <a:t>Aspartic Acid</a:t>
            </a:r>
            <a:endParaRPr lang="en-US" sz="2800" b="1" dirty="0">
              <a:solidFill>
                <a:srgbClr val="C00000"/>
              </a:solidFill>
            </a:endParaRPr>
          </a:p>
        </p:txBody>
      </p:sp>
      <p:sp>
        <p:nvSpPr>
          <p:cNvPr id="10" name="TextBox 9"/>
          <p:cNvSpPr txBox="1"/>
          <p:nvPr/>
        </p:nvSpPr>
        <p:spPr>
          <a:xfrm>
            <a:off x="7391400" y="990600"/>
            <a:ext cx="1066800" cy="523220"/>
          </a:xfrm>
          <a:prstGeom prst="rect">
            <a:avLst/>
          </a:prstGeom>
          <a:noFill/>
        </p:spPr>
        <p:txBody>
          <a:bodyPr wrap="square" rtlCol="0">
            <a:spAutoFit/>
          </a:bodyPr>
          <a:lstStyle/>
          <a:p>
            <a:r>
              <a:rPr lang="en-US" sz="2800" b="1" dirty="0" smtClean="0">
                <a:solidFill>
                  <a:srgbClr val="C00000"/>
                </a:solidFill>
              </a:rPr>
              <a:t>Stop</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mg.sparknotes.com/figures/F/fe4c106b65bf0d40bf82b1d61edd6efb/21centraldogma.jpg"/>
          <p:cNvPicPr>
            <a:picLocks noChangeAspect="1" noChangeArrowheads="1"/>
          </p:cNvPicPr>
          <p:nvPr/>
        </p:nvPicPr>
        <p:blipFill>
          <a:blip r:embed="rId2" cstate="print"/>
          <a:srcRect/>
          <a:stretch>
            <a:fillRect/>
          </a:stretch>
        </p:blipFill>
        <p:spPr bwMode="auto">
          <a:xfrm>
            <a:off x="304800" y="2590800"/>
            <a:ext cx="8616367" cy="1813096"/>
          </a:xfrm>
          <a:prstGeom prst="rect">
            <a:avLst/>
          </a:prstGeom>
          <a:noFill/>
        </p:spPr>
      </p:pic>
      <p:sp>
        <p:nvSpPr>
          <p:cNvPr id="5" name="TextBox 4"/>
          <p:cNvSpPr txBox="1"/>
          <p:nvPr/>
        </p:nvSpPr>
        <p:spPr>
          <a:xfrm>
            <a:off x="2590800" y="1516559"/>
            <a:ext cx="4191000" cy="769441"/>
          </a:xfrm>
          <a:prstGeom prst="rect">
            <a:avLst/>
          </a:prstGeom>
          <a:noFill/>
        </p:spPr>
        <p:txBody>
          <a:bodyPr wrap="square" rtlCol="0">
            <a:spAutoFit/>
          </a:bodyPr>
          <a:lstStyle/>
          <a:p>
            <a:r>
              <a:rPr lang="en-US" sz="4400" dirty="0" smtClean="0">
                <a:solidFill>
                  <a:srgbClr val="002060"/>
                </a:solidFill>
                <a:latin typeface="Times New Roman" pitchFamily="18" charset="0"/>
                <a:cs typeface="Times New Roman" pitchFamily="18" charset="0"/>
              </a:rPr>
              <a:t>Protein Synthesis</a:t>
            </a:r>
            <a:endParaRPr lang="en-US" sz="4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04800" y="183921"/>
            <a:ext cx="8534400"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Protein Synthesis (Gene Expression) Notes</a:t>
            </a:r>
            <a:endParaRPr kumimoji="0" lang="en-US"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Proteins </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(Review)</a:t>
            </a:r>
            <a:endParaRPr kumimoji="0" lang="en-US" sz="2400" b="0" i="0" u="none" strike="noStrike" cap="none" normalizeH="0" baseline="0" dirty="0" smtClean="0">
              <a:ln>
                <a:noFill/>
              </a:ln>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ts val="1800"/>
              </a:spcAft>
              <a:buClrTx/>
              <a:buSzTx/>
              <a:buFontTx/>
              <a:buChar char="•"/>
              <a:tabLst/>
            </a:pP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Proteins make up all </a:t>
            </a:r>
            <a:r>
              <a:rPr kumimoji="0" lang="en-US" sz="2400" b="1" i="0" u="sng" strike="noStrike" cap="none" normalizeH="0" baseline="0" dirty="0" smtClean="0">
                <a:ln>
                  <a:noFill/>
                </a:ln>
                <a:effectLst/>
                <a:latin typeface="Times New Roman" pitchFamily="18" charset="0"/>
                <a:ea typeface="Times New Roman" pitchFamily="18" charset="0"/>
                <a:cs typeface="Times New Roman" pitchFamily="18" charset="0"/>
              </a:rPr>
              <a:t>living</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 materials</a:t>
            </a:r>
            <a:endParaRPr kumimoji="0" lang="en-US" sz="2400" b="0" i="0" u="none" strike="noStrike" cap="none" normalizeH="0" baseline="0" dirty="0" smtClean="0">
              <a:ln>
                <a:noFill/>
              </a:ln>
              <a:effectLst/>
              <a:latin typeface="Times New Roman" pitchFamily="18" charset="0"/>
              <a:cs typeface="Times New Roman" pitchFamily="18" charset="0"/>
            </a:endParaRPr>
          </a:p>
        </p:txBody>
      </p:sp>
      <p:pic>
        <p:nvPicPr>
          <p:cNvPr id="5123" name="Picture 3" descr="http://proteinsgonewild.files.wordpress.com/2009/09/types-of-proteins.jpg"/>
          <p:cNvPicPr>
            <a:picLocks noChangeAspect="1" noChangeArrowheads="1"/>
          </p:cNvPicPr>
          <p:nvPr/>
        </p:nvPicPr>
        <p:blipFill>
          <a:blip r:embed="rId3" cstate="print"/>
          <a:srcRect/>
          <a:stretch>
            <a:fillRect/>
          </a:stretch>
        </p:blipFill>
        <p:spPr bwMode="auto">
          <a:xfrm>
            <a:off x="1485900" y="1874520"/>
            <a:ext cx="5905500" cy="4724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0" y="2682240"/>
            <a:ext cx="7406640" cy="1356360"/>
          </a:xfrm>
        </p:spPr>
        <p:txBody>
          <a:bodyPr>
            <a:normAutofit/>
          </a:bodyPr>
          <a:lstStyle/>
          <a:p>
            <a:r>
              <a:rPr lang="en-US" sz="5400" b="1" dirty="0" smtClean="0">
                <a:solidFill>
                  <a:schemeClr val="accent5">
                    <a:lumMod val="50000"/>
                  </a:schemeClr>
                </a:solidFill>
                <a:latin typeface="Algerian" pitchFamily="82" charset="0"/>
              </a:rPr>
              <a:t>Thank You</a:t>
            </a:r>
            <a:endParaRPr lang="en-US" sz="5400" b="1" dirty="0">
              <a:solidFill>
                <a:schemeClr val="accent5">
                  <a:lumMod val="50000"/>
                </a:schemeClr>
              </a:solidFill>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5191125" y="3609470"/>
            <a:ext cx="2657475" cy="14959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2046714"/>
          </a:xfrm>
          <a:prstGeom prst="rect">
            <a:avLst/>
          </a:prstGeom>
        </p:spPr>
        <p:txBody>
          <a:bodyPr wrap="square">
            <a:spAutoFit/>
          </a:bodyPr>
          <a:lstStyle/>
          <a:p>
            <a:pPr marL="231775" lvl="0" indent="-231775" eaLnBrk="0" fontAlgn="base" hangingPunct="0">
              <a:spcBef>
                <a:spcPct val="0"/>
              </a:spcBef>
              <a:spcAft>
                <a:spcPts val="1800"/>
              </a:spcAft>
              <a:buFontTx/>
              <a:buChar char="•"/>
            </a:pPr>
            <a:r>
              <a:rPr lang="en-US" sz="2800" dirty="0" smtClean="0">
                <a:latin typeface="Times New Roman" pitchFamily="18" charset="0"/>
                <a:ea typeface="Times New Roman" pitchFamily="18" charset="0"/>
                <a:cs typeface="Times New Roman" pitchFamily="18" charset="0"/>
              </a:rPr>
              <a:t>Proteins are composed of amino acids – there are 20 different amino acids</a:t>
            </a:r>
            <a:endParaRPr lang="en-US" sz="2800" dirty="0" smtClean="0">
              <a:latin typeface="Times New Roman" pitchFamily="18" charset="0"/>
              <a:cs typeface="Times New Roman" pitchFamily="18" charset="0"/>
            </a:endParaRPr>
          </a:p>
          <a:p>
            <a:pPr marL="231775" lvl="0" indent="-231775" eaLnBrk="0" fontAlgn="base" hangingPunct="0">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Different proteins are made by combining these 20 amino acids in different combinations</a:t>
            </a:r>
            <a:endParaRPr lang="en-US" sz="2800" dirty="0" smtClean="0">
              <a:latin typeface="Times New Roman" pitchFamily="18" charset="0"/>
              <a:cs typeface="Times New Roman" pitchFamily="18" charset="0"/>
            </a:endParaRPr>
          </a:p>
        </p:txBody>
      </p:sp>
      <p:pic>
        <p:nvPicPr>
          <p:cNvPr id="4098" name="Picture 2" descr="http://nobelprize.org/nobel_prizes/medicine/laureates/1993/illpres/protmol-aminoacid-v4.gif"/>
          <p:cNvPicPr>
            <a:picLocks noChangeAspect="1" noChangeArrowheads="1"/>
          </p:cNvPicPr>
          <p:nvPr/>
        </p:nvPicPr>
        <p:blipFill>
          <a:blip r:embed="rId3" cstate="print"/>
          <a:srcRect/>
          <a:stretch>
            <a:fillRect/>
          </a:stretch>
        </p:blipFill>
        <p:spPr bwMode="auto">
          <a:xfrm>
            <a:off x="2590800" y="2514600"/>
            <a:ext cx="3657600" cy="3950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22860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Proteins are manufactured (made) by the ribosomes</a:t>
            </a:r>
            <a:endParaRPr kumimoji="0" lang="en-US" sz="2800" i="0" strike="noStrike" cap="none" normalizeH="0" baseline="0" dirty="0" smtClean="0">
              <a:ln>
                <a:noFill/>
              </a:ln>
              <a:effectLst/>
              <a:latin typeface="Times New Roman" pitchFamily="18" charset="0"/>
              <a:cs typeface="Times New Roman" pitchFamily="18" charset="0"/>
            </a:endParaRPr>
          </a:p>
        </p:txBody>
      </p:sp>
      <p:pic>
        <p:nvPicPr>
          <p:cNvPr id="3075" name="Picture 3" descr="http://www.stanford.edu/group/pandegroup/folding/education/Assets/ribosomes.gif"/>
          <p:cNvPicPr>
            <a:picLocks noChangeAspect="1" noChangeArrowheads="1"/>
          </p:cNvPicPr>
          <p:nvPr/>
        </p:nvPicPr>
        <p:blipFill>
          <a:blip r:embed="rId2" cstate="print"/>
          <a:srcRect/>
          <a:stretch>
            <a:fillRect/>
          </a:stretch>
        </p:blipFill>
        <p:spPr bwMode="auto">
          <a:xfrm>
            <a:off x="381000" y="685800"/>
            <a:ext cx="3886200" cy="3430032"/>
          </a:xfrm>
          <a:prstGeom prst="rect">
            <a:avLst/>
          </a:prstGeom>
          <a:noFill/>
        </p:spPr>
      </p:pic>
      <p:pic>
        <p:nvPicPr>
          <p:cNvPr id="3077" name="Picture 5" descr="http://upload.wikimedia.org/wikipedia/commons/thumb/b/b1/Ribosome_mRNA_translation_en.svg/651px-Ribosome_mRNA_translation_en.svg.png"/>
          <p:cNvPicPr>
            <a:picLocks noChangeAspect="1" noChangeArrowheads="1"/>
          </p:cNvPicPr>
          <p:nvPr/>
        </p:nvPicPr>
        <p:blipFill>
          <a:blip r:embed="rId3" cstate="print"/>
          <a:srcRect/>
          <a:stretch>
            <a:fillRect/>
          </a:stretch>
        </p:blipFill>
        <p:spPr bwMode="auto">
          <a:xfrm>
            <a:off x="3759698" y="3048000"/>
            <a:ext cx="5079502" cy="3581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83894"/>
            <a:ext cx="8686800"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Function of proteins:</a:t>
            </a:r>
            <a:endParaRPr kumimoji="0" lang="en-US" sz="2800" i="0" strike="noStrike" cap="none" normalizeH="0" baseline="0" dirty="0" smtClean="0">
              <a:ln>
                <a:noFill/>
              </a:ln>
              <a:effectLst/>
              <a:latin typeface="Times New Roman" pitchFamily="18" charset="0"/>
              <a:cs typeface="Times New Roman" pitchFamily="18" charset="0"/>
            </a:endParaRPr>
          </a:p>
          <a:p>
            <a:pPr marL="909638" marR="0" lvl="0" indent="-458788" algn="l" defTabSz="914400" rtl="0" eaLnBrk="0" fontAlgn="base" latinLnBrk="0" hangingPunct="0">
              <a:lnSpc>
                <a:spcPct val="100000"/>
              </a:lnSpc>
              <a:spcBef>
                <a:spcPct val="0"/>
              </a:spcBef>
              <a:spcAft>
                <a:spcPts val="1200"/>
              </a:spcAft>
              <a:buClrTx/>
              <a:buSzTx/>
              <a:buFont typeface="+mj-lt"/>
              <a:buAutoNum type="arabicPeriod"/>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Help fight disease</a:t>
            </a:r>
            <a:endParaRPr kumimoji="0" lang="en-US" sz="2800" i="0" strike="noStrike" cap="none" normalizeH="0" baseline="0" dirty="0" smtClean="0">
              <a:ln>
                <a:noFill/>
              </a:ln>
              <a:effectLst/>
              <a:latin typeface="Times New Roman" pitchFamily="18" charset="0"/>
              <a:cs typeface="Times New Roman" pitchFamily="18" charset="0"/>
            </a:endParaRPr>
          </a:p>
          <a:p>
            <a:pPr marL="909638" marR="0" lvl="0" indent="-458788" algn="l" defTabSz="914400" rtl="0" eaLnBrk="0" fontAlgn="base" latinLnBrk="0" hangingPunct="0">
              <a:lnSpc>
                <a:spcPct val="100000"/>
              </a:lnSpc>
              <a:spcBef>
                <a:spcPct val="0"/>
              </a:spcBef>
              <a:spcAft>
                <a:spcPts val="1200"/>
              </a:spcAft>
              <a:buClrTx/>
              <a:buSzTx/>
              <a:buFont typeface="+mj-lt"/>
              <a:buAutoNum type="arabicPeriod"/>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Build new body tissue</a:t>
            </a:r>
            <a:endParaRPr kumimoji="0" lang="en-US" sz="2800" i="0" strike="noStrike" cap="none" normalizeH="0" baseline="0" dirty="0" smtClean="0">
              <a:ln>
                <a:noFill/>
              </a:ln>
              <a:effectLst/>
              <a:latin typeface="Times New Roman" pitchFamily="18" charset="0"/>
              <a:cs typeface="Times New Roman" pitchFamily="18" charset="0"/>
            </a:endParaRPr>
          </a:p>
          <a:p>
            <a:pPr marL="909638" marR="0" lvl="0" indent="-458788" algn="l" defTabSz="914400" rtl="0" eaLnBrk="0" fontAlgn="base" latinLnBrk="0" hangingPunct="0">
              <a:lnSpc>
                <a:spcPct val="100000"/>
              </a:lnSpc>
              <a:spcBef>
                <a:spcPct val="0"/>
              </a:spcBef>
              <a:spcAft>
                <a:spcPts val="600"/>
              </a:spcAft>
              <a:buClrTx/>
              <a:buSzTx/>
              <a:buFont typeface="+mj-lt"/>
              <a:buAutoNum type="arabicPeriod"/>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Enzymes used for digestion and other chemical reactions are proteins </a:t>
            </a:r>
            <a:endParaRPr kumimoji="0" lang="en-US" sz="2800" i="0" strike="noStrike" cap="none" normalizeH="0" baseline="0" dirty="0" smtClean="0">
              <a:ln>
                <a:noFill/>
              </a:ln>
              <a:effectLst/>
              <a:latin typeface="Times New Roman" pitchFamily="18" charset="0"/>
              <a:cs typeface="Times New Roman" pitchFamily="18" charset="0"/>
            </a:endParaRPr>
          </a:p>
          <a:p>
            <a:pPr marL="909638" marR="0" lvl="0" indent="-458788" algn="l" defTabSz="914400" rtl="0" eaLnBrk="0" fontAlgn="base" latinLnBrk="0" hangingPunct="0">
              <a:lnSpc>
                <a:spcPct val="100000"/>
              </a:lnSpc>
              <a:spcBef>
                <a:spcPct val="0"/>
              </a:spcBef>
              <a:spcAft>
                <a:spcPts val="1200"/>
              </a:spcAft>
              <a:buClrTx/>
              <a:buSzTx/>
              <a:buFontTx/>
              <a:buNone/>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	(Enzymes speed up the rate of a reaction)</a:t>
            </a:r>
            <a:endParaRPr kumimoji="0" lang="en-US" sz="2800" i="0" strike="noStrike" cap="none" normalizeH="0" baseline="0" dirty="0" smtClean="0">
              <a:ln>
                <a:noFill/>
              </a:ln>
              <a:effectLst/>
              <a:latin typeface="Times New Roman" pitchFamily="18" charset="0"/>
              <a:cs typeface="Times New Roman" pitchFamily="18" charset="0"/>
            </a:endParaRPr>
          </a:p>
          <a:p>
            <a:pPr marL="909638" marR="0" lvl="0" indent="-458788" algn="l" defTabSz="914400" rtl="0" eaLnBrk="0" fontAlgn="base" latinLnBrk="0" hangingPunct="0">
              <a:lnSpc>
                <a:spcPct val="100000"/>
              </a:lnSpc>
              <a:spcBef>
                <a:spcPct val="0"/>
              </a:spcBef>
              <a:spcAft>
                <a:spcPct val="0"/>
              </a:spcAft>
              <a:buClrTx/>
              <a:buSzTx/>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4.	Component of all cell membranes</a:t>
            </a:r>
            <a:endParaRPr kumimoji="0" lang="en-US" sz="2800" i="0" strike="noStrike" cap="none" normalizeH="0" baseline="0" dirty="0" smtClean="0">
              <a:ln>
                <a:noFill/>
              </a:ln>
              <a:effectLst/>
              <a:latin typeface="Times New Roman" pitchFamily="18" charset="0"/>
              <a:cs typeface="Times New Roman" pitchFamily="18" charset="0"/>
            </a:endParaRPr>
          </a:p>
        </p:txBody>
      </p:sp>
      <p:pic>
        <p:nvPicPr>
          <p:cNvPr id="9218" name="Picture 2" descr="http://biologyathchs.info/wp-content/uploads/2009/02/protein.jpeg"/>
          <p:cNvPicPr>
            <a:picLocks noChangeAspect="1" noChangeArrowheads="1"/>
          </p:cNvPicPr>
          <p:nvPr/>
        </p:nvPicPr>
        <p:blipFill>
          <a:blip r:embed="rId2" cstate="print"/>
          <a:srcRect/>
          <a:stretch>
            <a:fillRect/>
          </a:stretch>
        </p:blipFill>
        <p:spPr bwMode="auto">
          <a:xfrm>
            <a:off x="209550" y="4495800"/>
            <a:ext cx="2762250" cy="2105025"/>
          </a:xfrm>
          <a:prstGeom prst="rect">
            <a:avLst/>
          </a:prstGeom>
          <a:noFill/>
        </p:spPr>
      </p:pic>
      <p:pic>
        <p:nvPicPr>
          <p:cNvPr id="9220" name="Picture 4" descr="http://admin.moguling.com/Upload/buildmusclevitaminsminerals.net/BuildMuscle.jpg"/>
          <p:cNvPicPr>
            <a:picLocks noChangeAspect="1" noChangeArrowheads="1"/>
          </p:cNvPicPr>
          <p:nvPr/>
        </p:nvPicPr>
        <p:blipFill>
          <a:blip r:embed="rId3" cstate="print"/>
          <a:srcRect/>
          <a:stretch>
            <a:fillRect/>
          </a:stretch>
        </p:blipFill>
        <p:spPr bwMode="auto">
          <a:xfrm>
            <a:off x="2971800" y="4114800"/>
            <a:ext cx="2964329" cy="2362200"/>
          </a:xfrm>
          <a:prstGeom prst="rect">
            <a:avLst/>
          </a:prstGeom>
          <a:noFill/>
        </p:spPr>
      </p:pic>
      <p:pic>
        <p:nvPicPr>
          <p:cNvPr id="9222" name="Picture 6" descr="http://library.thinkquest.org/C004535/media/cell_membrane.gif"/>
          <p:cNvPicPr>
            <a:picLocks noChangeAspect="1" noChangeArrowheads="1"/>
          </p:cNvPicPr>
          <p:nvPr/>
        </p:nvPicPr>
        <p:blipFill>
          <a:blip r:embed="rId4" cstate="print"/>
          <a:srcRect/>
          <a:stretch>
            <a:fillRect/>
          </a:stretch>
        </p:blipFill>
        <p:spPr bwMode="auto">
          <a:xfrm>
            <a:off x="6096000" y="4419600"/>
            <a:ext cx="2743200" cy="2089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9">
                                            <p:txEl>
                                              <p:pRg st="1" end="1"/>
                                            </p:txEl>
                                          </p:spTgt>
                                        </p:tgtEl>
                                        <p:attrNameLst>
                                          <p:attrName>style.visibility</p:attrName>
                                        </p:attrNameLst>
                                      </p:cBhvr>
                                      <p:to>
                                        <p:strVal val="visible"/>
                                      </p:to>
                                    </p:set>
                                    <p:animEffect transition="in" filter="fade">
                                      <p:cBhvr>
                                        <p:cTn id="7" dur="1000"/>
                                        <p:tgtEl>
                                          <p:spTgt spid="2049">
                                            <p:txEl>
                                              <p:pRg st="1" end="1"/>
                                            </p:txEl>
                                          </p:spTgt>
                                        </p:tgtEl>
                                      </p:cBhvr>
                                    </p:animEffect>
                                    <p:anim calcmode="lin" valueType="num">
                                      <p:cBhvr>
                                        <p:cTn id="8" dur="1000" fill="hold"/>
                                        <p:tgtEl>
                                          <p:spTgt spid="204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49">
                                            <p:txEl>
                                              <p:pRg st="2" end="2"/>
                                            </p:txEl>
                                          </p:spTgt>
                                        </p:tgtEl>
                                        <p:attrNameLst>
                                          <p:attrName>style.visibility</p:attrName>
                                        </p:attrNameLst>
                                      </p:cBhvr>
                                      <p:to>
                                        <p:strVal val="visible"/>
                                      </p:to>
                                    </p:set>
                                    <p:animEffect transition="in" filter="fade">
                                      <p:cBhvr>
                                        <p:cTn id="14" dur="1000"/>
                                        <p:tgtEl>
                                          <p:spTgt spid="2049">
                                            <p:txEl>
                                              <p:pRg st="2" end="2"/>
                                            </p:txEl>
                                          </p:spTgt>
                                        </p:tgtEl>
                                      </p:cBhvr>
                                    </p:animEffect>
                                    <p:anim calcmode="lin" valueType="num">
                                      <p:cBhvr>
                                        <p:cTn id="15" dur="1000" fill="hold"/>
                                        <p:tgtEl>
                                          <p:spTgt spid="204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49">
                                            <p:txEl>
                                              <p:pRg st="3" end="3"/>
                                            </p:txEl>
                                          </p:spTgt>
                                        </p:tgtEl>
                                        <p:attrNameLst>
                                          <p:attrName>style.visibility</p:attrName>
                                        </p:attrNameLst>
                                      </p:cBhvr>
                                      <p:to>
                                        <p:strVal val="visible"/>
                                      </p:to>
                                    </p:set>
                                    <p:animEffect transition="in" filter="fade">
                                      <p:cBhvr>
                                        <p:cTn id="21" dur="1000"/>
                                        <p:tgtEl>
                                          <p:spTgt spid="2049">
                                            <p:txEl>
                                              <p:pRg st="3" end="3"/>
                                            </p:txEl>
                                          </p:spTgt>
                                        </p:tgtEl>
                                      </p:cBhvr>
                                    </p:animEffect>
                                    <p:anim calcmode="lin" valueType="num">
                                      <p:cBhvr>
                                        <p:cTn id="22" dur="1000" fill="hold"/>
                                        <p:tgtEl>
                                          <p:spTgt spid="204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49">
                                            <p:txEl>
                                              <p:pRg st="4" end="4"/>
                                            </p:txEl>
                                          </p:spTgt>
                                        </p:tgtEl>
                                        <p:attrNameLst>
                                          <p:attrName>style.visibility</p:attrName>
                                        </p:attrNameLst>
                                      </p:cBhvr>
                                      <p:to>
                                        <p:strVal val="visible"/>
                                      </p:to>
                                    </p:set>
                                    <p:animEffect transition="in" filter="fade">
                                      <p:cBhvr>
                                        <p:cTn id="28" dur="1000"/>
                                        <p:tgtEl>
                                          <p:spTgt spid="2049">
                                            <p:txEl>
                                              <p:pRg st="4" end="4"/>
                                            </p:txEl>
                                          </p:spTgt>
                                        </p:tgtEl>
                                      </p:cBhvr>
                                    </p:animEffect>
                                    <p:anim calcmode="lin" valueType="num">
                                      <p:cBhvr>
                                        <p:cTn id="29" dur="1000" fill="hold"/>
                                        <p:tgtEl>
                                          <p:spTgt spid="204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04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049">
                                            <p:txEl>
                                              <p:pRg st="5" end="5"/>
                                            </p:txEl>
                                          </p:spTgt>
                                        </p:tgtEl>
                                        <p:attrNameLst>
                                          <p:attrName>style.visibility</p:attrName>
                                        </p:attrNameLst>
                                      </p:cBhvr>
                                      <p:to>
                                        <p:strVal val="visible"/>
                                      </p:to>
                                    </p:set>
                                    <p:animEffect transition="in" filter="fade">
                                      <p:cBhvr>
                                        <p:cTn id="35" dur="1000"/>
                                        <p:tgtEl>
                                          <p:spTgt spid="2049">
                                            <p:txEl>
                                              <p:pRg st="5" end="5"/>
                                            </p:txEl>
                                          </p:spTgt>
                                        </p:tgtEl>
                                      </p:cBhvr>
                                    </p:animEffect>
                                    <p:anim calcmode="lin" valueType="num">
                                      <p:cBhvr>
                                        <p:cTn id="36" dur="1000" fill="hold"/>
                                        <p:tgtEl>
                                          <p:spTgt spid="204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04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47" y="1066800"/>
            <a:ext cx="7475220" cy="2926080"/>
          </a:xfrm>
        </p:spPr>
        <p:txBody>
          <a:bodyPr/>
          <a:lstStyle/>
          <a:p>
            <a:r>
              <a:rPr lang="en-US" b="1" dirty="0" smtClean="0">
                <a:latin typeface="Times New Roman" pitchFamily="18" charset="0"/>
                <a:cs typeface="Times New Roman" pitchFamily="18" charset="0"/>
              </a:rPr>
              <a:t>Making Proteins</a:t>
            </a:r>
            <a:endParaRPr lang="en-US" b="1"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normAutofit/>
          </a:bodyPr>
          <a:lstStyle/>
          <a:p>
            <a:endParaRPr lang="en-US" sz="2800" dirty="0" smtClean="0"/>
          </a:p>
          <a:p>
            <a:r>
              <a:rPr lang="en-US" sz="3200" dirty="0" smtClean="0">
                <a:latin typeface="Arial Black" pitchFamily="34" charset="0"/>
              </a:rPr>
              <a:t>Step 1: Transcription</a:t>
            </a:r>
            <a:endParaRPr lang="en-US" sz="3200" dirty="0">
              <a:latin typeface="Arial Black" pitchFamily="34" charset="0"/>
            </a:endParaRPr>
          </a:p>
        </p:txBody>
      </p:sp>
    </p:spTree>
    <p:extLst>
      <p:ext uri="{BB962C8B-B14F-4D97-AF65-F5344CB8AC3E}">
        <p14:creationId xmlns:p14="http://schemas.microsoft.com/office/powerpoint/2010/main" xmlns="" val="4194225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3096841" y="2971800"/>
            <a:ext cx="5894759" cy="3592254"/>
          </a:xfrm>
          <a:prstGeom prst="rect">
            <a:avLst/>
          </a:prstGeom>
          <a:noFill/>
          <a:ln w="9525">
            <a:noFill/>
            <a:miter lim="800000"/>
            <a:headEnd/>
            <a:tailEnd/>
          </a:ln>
        </p:spPr>
      </p:pic>
      <p:sp>
        <p:nvSpPr>
          <p:cNvPr id="8193" name="Rectangle 1"/>
          <p:cNvSpPr>
            <a:spLocks noChangeArrowheads="1"/>
          </p:cNvSpPr>
          <p:nvPr/>
        </p:nvSpPr>
        <p:spPr bwMode="auto">
          <a:xfrm>
            <a:off x="228600" y="0"/>
            <a:ext cx="861060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i="0" strike="noStrike" cap="none" normalizeH="0" baseline="0" dirty="0" smtClean="0">
                <a:ln>
                  <a:noFill/>
                </a:ln>
                <a:effectLst/>
                <a:latin typeface="Times New Roman" pitchFamily="18" charset="0"/>
                <a:ea typeface="Times New Roman" pitchFamily="18" charset="0"/>
                <a:cs typeface="Times New Roman" pitchFamily="18" charset="0"/>
              </a:rPr>
              <a:t>Making a Protein—Transcription</a:t>
            </a:r>
            <a:endParaRPr kumimoji="0" lang="en-US" sz="2400" i="0" strike="noStrike" cap="none" normalizeH="0" baseline="0" dirty="0" smtClean="0">
              <a:ln>
                <a:noFill/>
              </a:ln>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ts val="1200"/>
              </a:spcAft>
              <a:buClrTx/>
              <a:buSzTx/>
              <a:buFontTx/>
              <a:buChar char="•"/>
              <a:tabLst/>
            </a:pPr>
            <a:r>
              <a:rPr kumimoji="0" lang="en-US" sz="2400" i="0" strike="noStrike" cap="none" normalizeH="0" baseline="0" dirty="0" smtClean="0">
                <a:ln>
                  <a:noFill/>
                </a:ln>
                <a:effectLst/>
                <a:latin typeface="Times New Roman" pitchFamily="18" charset="0"/>
                <a:ea typeface="Times New Roman" pitchFamily="18" charset="0"/>
                <a:cs typeface="Times New Roman" pitchFamily="18" charset="0"/>
              </a:rPr>
              <a:t>First Step: Copying of genetic information from DNA to RNA called Transcription</a:t>
            </a:r>
            <a:endParaRPr kumimoji="0" lang="en-US" sz="2400" i="0" strike="noStrike" cap="none" normalizeH="0" baseline="0" dirty="0" smtClean="0">
              <a:ln>
                <a:noFill/>
              </a:ln>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ts val="1200"/>
              </a:spcAft>
              <a:buClrTx/>
              <a:buSzTx/>
              <a:buFontTx/>
              <a:buNone/>
              <a:tabLst/>
            </a:pPr>
            <a:r>
              <a:rPr kumimoji="0" lang="en-US" sz="2400" i="0" strike="noStrike" cap="none" normalizeH="0" baseline="0" dirty="0" smtClean="0">
                <a:ln>
                  <a:noFill/>
                </a:ln>
                <a:effectLst/>
                <a:latin typeface="Times New Roman" pitchFamily="18" charset="0"/>
                <a:ea typeface="Times New Roman" pitchFamily="18" charset="0"/>
                <a:cs typeface="Times New Roman" pitchFamily="18" charset="0"/>
              </a:rPr>
              <a:t>	Why? DNA has the genetic code for the protein that needs to be made, but proteins are made by the ribosomes—ribosomes are outside the nucleus in the cytoplasm.</a:t>
            </a:r>
            <a:endParaRPr kumimoji="0" lang="en-US" sz="2400" i="0" strike="noStrike" cap="none" normalizeH="0" baseline="0" dirty="0" smtClean="0">
              <a:ln>
                <a:noFill/>
              </a:ln>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effectLst/>
                <a:latin typeface="Times New Roman" pitchFamily="18" charset="0"/>
                <a:ea typeface="Times New Roman" pitchFamily="18" charset="0"/>
                <a:cs typeface="Times New Roman" pitchFamily="18" charset="0"/>
              </a:rPr>
              <a:t>	DNA is too large to leave the nucleus (double stranded), but RNA can leave the nucleus (single stranded).</a:t>
            </a:r>
            <a:endParaRPr kumimoji="0" lang="en-US" sz="2400" i="0"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3">
                                            <p:txEl>
                                              <p:pRg st="2" end="2"/>
                                            </p:txEl>
                                          </p:spTgt>
                                        </p:tgtEl>
                                        <p:attrNameLst>
                                          <p:attrName>style.visibility</p:attrName>
                                        </p:attrNameLst>
                                      </p:cBhvr>
                                      <p:to>
                                        <p:strVal val="visible"/>
                                      </p:to>
                                    </p:set>
                                    <p:animEffect transition="in" filter="fade">
                                      <p:cBhvr>
                                        <p:cTn id="7" dur="1000"/>
                                        <p:tgtEl>
                                          <p:spTgt spid="8193">
                                            <p:txEl>
                                              <p:pRg st="2" end="2"/>
                                            </p:txEl>
                                          </p:spTgt>
                                        </p:tgtEl>
                                      </p:cBhvr>
                                    </p:animEffect>
                                    <p:anim calcmode="lin" valueType="num">
                                      <p:cBhvr>
                                        <p:cTn id="8" dur="1000" fill="hold"/>
                                        <p:tgtEl>
                                          <p:spTgt spid="819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193">
                                            <p:txEl>
                                              <p:pRg st="3" end="3"/>
                                            </p:txEl>
                                          </p:spTgt>
                                        </p:tgtEl>
                                        <p:attrNameLst>
                                          <p:attrName>style.visibility</p:attrName>
                                        </p:attrNameLst>
                                      </p:cBhvr>
                                      <p:to>
                                        <p:strVal val="visible"/>
                                      </p:to>
                                    </p:set>
                                    <p:animEffect transition="in" filter="fade">
                                      <p:cBhvr>
                                        <p:cTn id="14" dur="1000"/>
                                        <p:tgtEl>
                                          <p:spTgt spid="8193">
                                            <p:txEl>
                                              <p:pRg st="3" end="3"/>
                                            </p:txEl>
                                          </p:spTgt>
                                        </p:tgtEl>
                                      </p:cBhvr>
                                    </p:animEffect>
                                    <p:anim calcmode="lin" valueType="num">
                                      <p:cBhvr>
                                        <p:cTn id="15" dur="1000" fill="hold"/>
                                        <p:tgtEl>
                                          <p:spTgt spid="819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228600"/>
            <a:ext cx="8077200" cy="1695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marR="0" lvl="0" indent="-236538" algn="l" defTabSz="914400" rtl="0" eaLnBrk="1" fontAlgn="base" latinLnBrk="0" hangingPunct="1">
              <a:lnSpc>
                <a:spcPct val="100000"/>
              </a:lnSpc>
              <a:spcBef>
                <a:spcPct val="0"/>
              </a:spcBef>
              <a:spcAft>
                <a:spcPct val="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Part of DNA temporarily unzips and is used as a template to assemble complementary nucleotides into messenger RNA (mRNA). </a:t>
            </a:r>
            <a:endParaRPr kumimoji="0" lang="en-US" sz="2800" i="0"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Picture 3" descr="transcription2.gif"/>
          <p:cNvPicPr>
            <a:picLocks noChangeAspect="1" noChangeArrowheads="1"/>
          </p:cNvPicPr>
          <p:nvPr/>
        </p:nvPicPr>
        <p:blipFill>
          <a:blip r:embed="rId2" cstate="print"/>
          <a:srcRect/>
          <a:stretch>
            <a:fillRect/>
          </a:stretch>
        </p:blipFill>
        <p:spPr bwMode="auto">
          <a:xfrm>
            <a:off x="4800600" y="1447800"/>
            <a:ext cx="3733800" cy="4709046"/>
          </a:xfrm>
          <a:prstGeom prst="rect">
            <a:avLst/>
          </a:prstGeom>
          <a:noFill/>
        </p:spPr>
      </p:pic>
      <p:sp>
        <p:nvSpPr>
          <p:cNvPr id="6147"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descr="Transcription_01.gif"/>
          <p:cNvPicPr/>
          <p:nvPr/>
        </p:nvPicPr>
        <p:blipFill>
          <a:blip r:embed="rId3" cstate="print"/>
          <a:stretch>
            <a:fillRect/>
          </a:stretch>
        </p:blipFill>
        <p:spPr>
          <a:xfrm>
            <a:off x="762000" y="1905000"/>
            <a:ext cx="4267200"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228600"/>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marR="0" lvl="0" indent="-236538" algn="l" defTabSz="914400" rtl="0" eaLnBrk="1" fontAlgn="base" latinLnBrk="0" hangingPunct="1">
              <a:lnSpc>
                <a:spcPct val="100000"/>
              </a:lnSpc>
              <a:spcBef>
                <a:spcPct val="0"/>
              </a:spcBef>
              <a:spcAft>
                <a:spcPct val="0"/>
              </a:spcAft>
              <a:buClrTx/>
              <a:buSzTx/>
              <a:buFontTx/>
              <a:buChar char="•"/>
              <a:tabLst/>
            </a:pPr>
            <a:r>
              <a:rPr kumimoji="0" lang="en-US" sz="2800" i="0" strike="noStrike" cap="none" normalizeH="0" baseline="0" dirty="0" smtClean="0">
                <a:ln>
                  <a:noFill/>
                </a:ln>
                <a:effectLst/>
                <a:latin typeface="Times New Roman" pitchFamily="18" charset="0"/>
                <a:ea typeface="Times New Roman" pitchFamily="18" charset="0"/>
                <a:cs typeface="Times New Roman" pitchFamily="18" charset="0"/>
              </a:rPr>
              <a:t>mRNA then goes through the pores of the nucleus with the DNA code and attaches to the ribosome.</a:t>
            </a:r>
            <a:endParaRPr kumimoji="0" lang="en-US" sz="2800" i="0" strike="noStrike" cap="none" normalizeH="0" baseline="0" dirty="0" smtClean="0">
              <a:ln>
                <a:noFill/>
              </a:ln>
              <a:effectLst/>
              <a:latin typeface="Times New Roman" pitchFamily="18" charset="0"/>
              <a:cs typeface="Times New Roman" pitchFamily="18" charset="0"/>
            </a:endParaRPr>
          </a:p>
        </p:txBody>
      </p:sp>
      <p:pic>
        <p:nvPicPr>
          <p:cNvPr id="3" name="Picture 10" descr="http://www.contexo.info/DNA_Basics/images/gene_expression.gif"/>
          <p:cNvPicPr>
            <a:picLocks noChangeAspect="1" noChangeArrowheads="1"/>
          </p:cNvPicPr>
          <p:nvPr/>
        </p:nvPicPr>
        <p:blipFill>
          <a:blip r:embed="rId2" cstate="print"/>
          <a:srcRect/>
          <a:stretch>
            <a:fillRect/>
          </a:stretch>
        </p:blipFill>
        <p:spPr bwMode="auto">
          <a:xfrm>
            <a:off x="1524000" y="1066800"/>
            <a:ext cx="5486400" cy="561109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0CDB4FC-603F-47B2-BAFD-BDC00A339B9A}">
  <ds:schemaRefs>
    <ds:schemaRef ds:uri="http://schemas.microsoft.com/sharepoint/v3/contenttype/forms"/>
  </ds:schemaRefs>
</ds:datastoreItem>
</file>

<file path=customXml/itemProps2.xml><?xml version="1.0" encoding="utf-8"?>
<ds:datastoreItem xmlns:ds="http://schemas.openxmlformats.org/officeDocument/2006/customXml" ds:itemID="{532075E5-396E-4B5E-AF6F-7976986C8902}">
  <ds:schemaRefs>
    <ds:schemaRef ds:uri="http://schemas.openxmlformats.org/package/2006/metadata/core-properties"/>
    <ds:schemaRef ds:uri="http://purl.org/dc/terms/"/>
    <ds:schemaRef ds:uri="http://schemas.microsoft.com/office/2006/documentManagement/types"/>
    <ds:schemaRef ds:uri="3dad766c-9e36-455d-8d7c-234eca89fec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8828D40-90EB-4125-A2A1-BAF786F29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TC103457444[[fn=Basis]]</Template>
  <TotalTime>1464</TotalTime>
  <Words>339</Words>
  <Application>Microsoft Office PowerPoint</Application>
  <PresentationFormat>On-screen Show (4:3)</PresentationFormat>
  <Paragraphs>70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Basis</vt:lpstr>
      <vt:lpstr>Protein Synthesis</vt:lpstr>
      <vt:lpstr>Slide 2</vt:lpstr>
      <vt:lpstr>Slide 3</vt:lpstr>
      <vt:lpstr>Slide 4</vt:lpstr>
      <vt:lpstr>Slide 5</vt:lpstr>
      <vt:lpstr>Making Proteins</vt:lpstr>
      <vt:lpstr>Slide 7</vt:lpstr>
      <vt:lpstr>Slide 8</vt:lpstr>
      <vt:lpstr>Slide 9</vt:lpstr>
      <vt:lpstr>Making Proteins</vt:lpstr>
      <vt:lpstr>Slide 11</vt:lpstr>
      <vt:lpstr>Slide 12</vt:lpstr>
      <vt:lpstr>Slide 13</vt:lpstr>
      <vt:lpstr>Slide 14</vt:lpstr>
      <vt:lpstr>Slide 15</vt:lpstr>
      <vt:lpstr>Slide 16</vt:lpstr>
      <vt:lpstr>Slide 17</vt:lpstr>
      <vt:lpstr>Slide 18</vt:lpstr>
      <vt:lpstr>Slide 19</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Synthesis PPT</dc:title>
  <dc:creator>Amy</dc:creator>
  <cp:lastModifiedBy>Windows User</cp:lastModifiedBy>
  <cp:revision>73</cp:revision>
  <cp:lastPrinted>2014-03-05T22:49:33Z</cp:lastPrinted>
  <dcterms:created xsi:type="dcterms:W3CDTF">2009-10-28T00:05:44Z</dcterms:created>
  <dcterms:modified xsi:type="dcterms:W3CDTF">2021-10-12T11:36:08Z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