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3C04F-E303-4436-9BF2-A3E50F25506D}" type="datetimeFigureOut">
              <a:rPr lang="en-US" smtClean="0"/>
              <a:pPr/>
              <a:t>20/01/2014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53926-15F2-4EA5-91DA-7CC4898FE9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200"/>
            <a:ext cx="8458200" cy="533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EDI Versus Traditional Method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7630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048000"/>
            <a:ext cx="685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447800" y="35814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flipV="1">
            <a:off x="6705600" y="3581398"/>
            <a:ext cx="685800" cy="15240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634424" y="762000"/>
            <a:ext cx="7518976" cy="5791200"/>
            <a:chOff x="634424" y="762000"/>
            <a:chExt cx="7518976" cy="5791200"/>
          </a:xfrm>
        </p:grpSpPr>
        <p:sp>
          <p:nvSpPr>
            <p:cNvPr id="5" name="Rectangle 4"/>
            <p:cNvSpPr/>
            <p:nvPr/>
          </p:nvSpPr>
          <p:spPr>
            <a:xfrm>
              <a:off x="7467600" y="3048000"/>
              <a:ext cx="6858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787687" y="4343400"/>
              <a:ext cx="238305" cy="304800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7645687" y="4343400"/>
              <a:ext cx="238305" cy="304800"/>
            </a:xfrm>
            <a:prstGeom prst="triangl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292328" y="3390097"/>
              <a:ext cx="1268968" cy="58477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Sending C</a:t>
              </a:r>
              <a:r>
                <a:rPr lang="en-US" sz="1600" b="1" dirty="0" smtClean="0">
                  <a:solidFill>
                    <a:srgbClr val="FFFF00"/>
                  </a:solidFill>
                </a:rPr>
                <a:t>omputer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7124700" y="3441411"/>
              <a:ext cx="1371599" cy="58477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Receiving Computer</a:t>
              </a:r>
              <a:endParaRPr lang="en-US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0" y="3352800"/>
              <a:ext cx="914400" cy="685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15000" y="3352800"/>
              <a:ext cx="914400" cy="6858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7400" y="3471446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FF00"/>
                  </a:solidFill>
                </a:rPr>
                <a:t>Document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38800" y="35052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00"/>
                  </a:solidFill>
                </a:rPr>
                <a:t>Document</a:t>
              </a:r>
              <a:endParaRPr lang="en-US" sz="1600" b="1" dirty="0">
                <a:solidFill>
                  <a:srgbClr val="FFFF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657600" y="3352800"/>
              <a:ext cx="1524000" cy="6858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3124200" y="3581400"/>
              <a:ext cx="381000" cy="2286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3800" y="3505200"/>
              <a:ext cx="1447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Post Office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5257800" y="3581400"/>
              <a:ext cx="381000" cy="228600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71600" y="3124200"/>
              <a:ext cx="685800" cy="88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 smtClean="0">
                  <a:solidFill>
                    <a:srgbClr val="FF0000"/>
                  </a:solidFill>
                </a:rPr>
                <a:t>Data Entry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81800" y="3158231"/>
              <a:ext cx="685800" cy="88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 smtClean="0">
                  <a:solidFill>
                    <a:srgbClr val="FF0000"/>
                  </a:solidFill>
                </a:rPr>
                <a:t>Data Entry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733800" y="762000"/>
              <a:ext cx="1524000" cy="6858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733800" y="1600200"/>
              <a:ext cx="1524000" cy="6858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733800" y="2362200"/>
              <a:ext cx="1524000" cy="6858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733800" y="4267200"/>
              <a:ext cx="1524000" cy="6858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10000" y="5867400"/>
              <a:ext cx="1524000" cy="6858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5334000" y="4419600"/>
              <a:ext cx="228600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219200" y="4419600"/>
              <a:ext cx="266700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4" idx="2"/>
            </p:cNvCxnSpPr>
            <p:nvPr/>
          </p:nvCxnSpPr>
          <p:spPr>
            <a:xfrm rot="16200000" flipH="1">
              <a:off x="2857500" y="3771900"/>
              <a:ext cx="533400" cy="1066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5" idx="2"/>
            </p:cNvCxnSpPr>
            <p:nvPr/>
          </p:nvCxnSpPr>
          <p:spPr>
            <a:xfrm rot="5400000">
              <a:off x="5486400" y="3886200"/>
              <a:ext cx="533400" cy="838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2819400" y="2819400"/>
              <a:ext cx="9144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6200000" flipH="1">
              <a:off x="5334000" y="2743200"/>
              <a:ext cx="6096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2438400" y="2057400"/>
              <a:ext cx="12954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8" idx="6"/>
            </p:cNvCxnSpPr>
            <p:nvPr/>
          </p:nvCxnSpPr>
          <p:spPr>
            <a:xfrm>
              <a:off x="5257800" y="1943100"/>
              <a:ext cx="990600" cy="1333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 flipH="1" flipV="1">
              <a:off x="1981200" y="1447800"/>
              <a:ext cx="205740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6200000" flipH="1">
              <a:off x="4800600" y="1600200"/>
              <a:ext cx="21336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3962400" y="91440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C000"/>
                  </a:solidFill>
                </a:rPr>
                <a:t>E-Mail</a:t>
              </a:r>
              <a:endParaRPr lang="en-US" sz="2000" b="1" dirty="0">
                <a:solidFill>
                  <a:srgbClr val="FFC00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962400" y="1733490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C000"/>
                  </a:solidFill>
                </a:rPr>
                <a:t>Fax</a:t>
              </a:r>
              <a:endParaRPr lang="en-US" sz="2000" b="1" dirty="0">
                <a:solidFill>
                  <a:srgbClr val="FFC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10000" y="251460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C000"/>
                  </a:solidFill>
                </a:rPr>
                <a:t>Telephone</a:t>
              </a:r>
              <a:endParaRPr lang="en-US" sz="2000" dirty="0">
                <a:solidFill>
                  <a:srgbClr val="FFC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62400" y="4419600"/>
              <a:ext cx="1219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C000"/>
                  </a:solidFill>
                </a:rPr>
                <a:t>By Hand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038600" y="5943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C000"/>
                  </a:solidFill>
                </a:rPr>
                <a:t>EDI</a:t>
              </a:r>
              <a:endParaRPr lang="en-US" sz="3200" dirty="0">
                <a:solidFill>
                  <a:srgbClr val="FFC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457200" y="685800"/>
            <a:ext cx="8229600" cy="5410200"/>
            <a:chOff x="457200" y="685800"/>
            <a:chExt cx="8229600" cy="5410200"/>
          </a:xfrm>
        </p:grpSpPr>
        <p:sp>
          <p:nvSpPr>
            <p:cNvPr id="3" name="Rectangle 2"/>
            <p:cNvSpPr/>
            <p:nvPr/>
          </p:nvSpPr>
          <p:spPr>
            <a:xfrm>
              <a:off x="7467600" y="914400"/>
              <a:ext cx="1219200" cy="449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10800000" flipV="1">
              <a:off x="1828800" y="3238499"/>
              <a:ext cx="5638800" cy="571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/>
          </p:nvGrpSpPr>
          <p:grpSpPr>
            <a:xfrm>
              <a:off x="457200" y="685800"/>
              <a:ext cx="8055355" cy="5410200"/>
              <a:chOff x="457200" y="685800"/>
              <a:chExt cx="8055355" cy="541020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57200" y="914400"/>
                <a:ext cx="1219200" cy="44958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 rot="16200000">
                <a:off x="-1222424" y="2746799"/>
                <a:ext cx="464819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xkzgdkP;k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dkWEI;qVje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/</a:t>
                </a:r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khy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iz.kkyh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 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Arial" pitchFamily="34" charset="0"/>
                    <a:cs typeface="Arial" pitchFamily="34" charset="0"/>
                  </a:rPr>
                  <a:t>(FOR PURCHASING)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    </a:t>
                </a:r>
                <a:endParaRPr lang="en-US" sz="2000" b="1" dirty="0">
                  <a:solidFill>
                    <a:srgbClr val="FFC000"/>
                  </a:solidFill>
                  <a:latin typeface="Kruti Dev 010" pitchFamily="2" charset="0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 rot="16200000">
                <a:off x="5772956" y="2670601"/>
                <a:ext cx="46482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fodzsR;kP;k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dkWEI;qVj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e/</a:t>
                </a:r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khy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FFC000"/>
                    </a:solidFill>
                    <a:latin typeface="Kruti Dev 010" pitchFamily="2" charset="0"/>
                  </a:rPr>
                  <a:t>iz.kkyh</a:t>
                </a:r>
                <a:r>
                  <a:rPr lang="en-US" sz="28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              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Kruti Dev 010" pitchFamily="2" charset="0"/>
                  </a:rPr>
                  <a:t> </a:t>
                </a:r>
                <a:r>
                  <a:rPr lang="en-US" sz="2000" b="1" dirty="0" smtClean="0">
                    <a:solidFill>
                      <a:srgbClr val="FFC000"/>
                    </a:solidFill>
                    <a:latin typeface="Arial" pitchFamily="34" charset="0"/>
                    <a:cs typeface="Arial" pitchFamily="34" charset="0"/>
                  </a:rPr>
                  <a:t>FOR ORDER PROCESSING)</a:t>
                </a:r>
                <a:endParaRPr lang="en-US" sz="2000" b="1" dirty="0">
                  <a:solidFill>
                    <a:srgbClr val="FFC000"/>
                  </a:solidFill>
                  <a:latin typeface="Kruti Dev 010" pitchFamily="2" charset="0"/>
                </a:endParaRPr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>
                <a:off x="762000" y="5334000"/>
                <a:ext cx="533400" cy="762000"/>
              </a:xfrm>
              <a:prstGeom prst="triangl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>
                <a:off x="7848600" y="5334000"/>
                <a:ext cx="533400" cy="762000"/>
              </a:xfrm>
              <a:prstGeom prst="triangl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1752600" y="1143000"/>
                <a:ext cx="5638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10800000">
                <a:off x="1828800" y="1676400"/>
                <a:ext cx="5562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514600" y="685800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Request for quotation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90800" y="1295400"/>
                <a:ext cx="3657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Quotation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1828800" y="2133600"/>
                <a:ext cx="5638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133600" y="1752600"/>
                <a:ext cx="4724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Purchase Order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 rot="10800000">
                <a:off x="1828800" y="2590800"/>
                <a:ext cx="5562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209800" y="2209800"/>
                <a:ext cx="480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Purchase </a:t>
                </a:r>
                <a:r>
                  <a:rPr lang="en-US" sz="2000" b="1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Order Acknowledgement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rot="10800000">
                <a:off x="1828800" y="3122611"/>
                <a:ext cx="5562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209800" y="2667000"/>
                <a:ext cx="419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Shipping Notice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048000" y="3200400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Invoice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 rot="10800000">
                <a:off x="1828800" y="4265611"/>
                <a:ext cx="5562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2209800" y="3886200"/>
                <a:ext cx="495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Status Request / Response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>
                <a:off x="1828800" y="4951412"/>
                <a:ext cx="5638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2133600" y="4419600"/>
                <a:ext cx="464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Payment Remittance Advice</a:t>
                </a:r>
                <a:endParaRPr lang="en-US" sz="20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1752600" y="5867400"/>
            <a:ext cx="5486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 Black" pitchFamily="34" charset="0"/>
              </a:rPr>
              <a:t>EDI TRANSACTION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381000" y="304800"/>
            <a:ext cx="8458200" cy="632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11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EDI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uti Dev 010" pitchFamily="2" charset="0"/>
              </a:rPr>
              <a:t>O;ogkj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990600" y="5562600"/>
            <a:ext cx="914400" cy="914400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6934200" y="5562600"/>
            <a:ext cx="914400" cy="914400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 smtClean="0">
                <a:latin typeface="Kruti Dev 010" pitchFamily="2" charset="0"/>
              </a:rPr>
              <a:t>  </a:t>
            </a:r>
          </a:p>
          <a:p>
            <a:r>
              <a:rPr lang="en-US" sz="1200" b="1" dirty="0">
                <a:latin typeface="Kruti Dev 010" pitchFamily="2" charset="0"/>
              </a:rPr>
              <a:t> </a:t>
            </a:r>
            <a:r>
              <a:rPr lang="en-US" sz="1200" b="1" dirty="0" err="1" smtClean="0">
                <a:latin typeface="Kruti Dev 010" pitchFamily="2" charset="0"/>
              </a:rPr>
              <a:t>izkIrh</a:t>
            </a:r>
            <a:r>
              <a:rPr lang="en-US" sz="1200" b="1" dirty="0" smtClean="0">
                <a:latin typeface="Kruti Dev 010" pitchFamily="2" charset="0"/>
              </a:rPr>
              <a:t> </a:t>
            </a:r>
            <a:r>
              <a:rPr lang="en-US" sz="1200" b="1" dirty="0" smtClean="0">
                <a:latin typeface="Kruti Dev 010" pitchFamily="2" charset="0"/>
              </a:rPr>
              <a:t>[</a:t>
            </a:r>
            <a:r>
              <a:rPr lang="en-US" sz="1200" b="1" dirty="0" err="1" smtClean="0">
                <a:latin typeface="Kruti Dev 010" pitchFamily="2" charset="0"/>
              </a:rPr>
              <a:t>kkrs</a:t>
            </a:r>
            <a:endParaRPr lang="en-US" sz="1200" b="1" dirty="0" smtClean="0">
              <a:latin typeface="Kruti Dev 010" pitchFamily="2" charset="0"/>
            </a:endParaRPr>
          </a:p>
          <a:p>
            <a:r>
              <a:rPr lang="en-US" sz="1200" b="1" dirty="0" smtClean="0"/>
              <a:t>Accounts </a:t>
            </a:r>
            <a:r>
              <a:rPr lang="en-US" sz="1200" b="1" dirty="0" smtClean="0"/>
              <a:t>Receiv</a:t>
            </a:r>
            <a:r>
              <a:rPr lang="en-US" sz="1200" b="1" dirty="0" smtClean="0"/>
              <a:t>able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791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Kruti Dev 010" pitchFamily="2" charset="0"/>
              </a:rPr>
              <a:t>ns; [</a:t>
            </a:r>
            <a:r>
              <a:rPr lang="en-US" sz="1200" b="1" dirty="0" err="1" smtClean="0">
                <a:latin typeface="Kruti Dev 010" pitchFamily="2" charset="0"/>
              </a:rPr>
              <a:t>kkrs</a:t>
            </a:r>
            <a:endParaRPr lang="en-US" sz="1200" b="1" dirty="0" smtClean="0">
              <a:latin typeface="Kruti Dev 010" pitchFamily="2" charset="0"/>
            </a:endParaRPr>
          </a:p>
          <a:p>
            <a:r>
              <a:rPr lang="en-US" sz="1200" b="1" dirty="0" smtClean="0"/>
              <a:t>Accounts Payable</a:t>
            </a:r>
            <a:endParaRPr lang="en-US" sz="12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610714" y="1295400"/>
            <a:ext cx="7237886" cy="4191000"/>
            <a:chOff x="610714" y="1295400"/>
            <a:chExt cx="7237886" cy="4191000"/>
          </a:xfrm>
        </p:grpSpPr>
        <p:sp>
          <p:nvSpPr>
            <p:cNvPr id="3" name="Rectangle 2"/>
            <p:cNvSpPr/>
            <p:nvPr/>
          </p:nvSpPr>
          <p:spPr>
            <a:xfrm>
              <a:off x="990600" y="1371600"/>
              <a:ext cx="914400" cy="39624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858000" y="1295400"/>
              <a:ext cx="990600" cy="4038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fodzsR;k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P;k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dkWEI;qVj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e/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khy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iz.kkyh</a:t>
              </a:r>
              <a:endPara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uti Dev 010" pitchFamily="2" charset="0"/>
              </a:endParaRPr>
            </a:p>
            <a:p>
              <a:pPr algn="ctr"/>
              <a:endParaRPr lang="en-US" sz="9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uti Dev 010" pitchFamily="2" charset="0"/>
              </a:endParaRPr>
            </a:p>
            <a:p>
              <a:pPr algn="ctr"/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vkWMZj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oj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izfdz;k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dj.;k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djhrk</a:t>
              </a:r>
              <a:endPara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uti Dev 010" pitchFamily="2" charset="0"/>
              </a:endParaRPr>
            </a:p>
            <a:p>
              <a:pPr algn="ctr"/>
              <a:endParaRPr lang="en-US" sz="1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rPr>
                <a:t>For Order Processing</a:t>
              </a:r>
              <a:endParaRPr lang="en-US" sz="1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00200"/>
              <a:ext cx="9906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xzkgdkP;k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dkWEI;qVj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e/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khy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iz.kkyh</a:t>
              </a:r>
              <a:endPara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uti Dev 010" pitchFamily="2" charset="0"/>
              </a:endParaRPr>
            </a:p>
            <a:p>
              <a:pPr algn="ctr"/>
              <a:endParaRPr lang="en-US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uti Dev 010" pitchFamily="2" charset="0"/>
              </a:endParaRPr>
            </a:p>
            <a:p>
              <a:pPr algn="ctr"/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[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kjsnh</a:t>
              </a:r>
              <a:r>
                <a:rPr lang="en-US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 </a:t>
              </a:r>
              <a:r>
                <a:rPr lang="en-US" b="1" dirty="0" err="1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Kruti Dev 010" pitchFamily="2" charset="0"/>
                </a:rPr>
                <a:t>djhrk</a:t>
              </a:r>
              <a:endPara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ruti Dev 010" pitchFamily="2" charset="0"/>
              </a:endParaRPr>
            </a:p>
            <a:p>
              <a:pPr algn="ctr"/>
              <a:endParaRPr lang="en-US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b="1" dirty="0" smtClean="0">
                  <a:ln w="1905"/>
                  <a:solidFill>
                    <a:srgbClr val="0070C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itchFamily="34" charset="0"/>
                  <a:cs typeface="Arial" pitchFamily="34" charset="0"/>
                </a:rPr>
                <a:t>For Purchasing</a:t>
              </a:r>
              <a:endParaRPr lang="en-US" sz="1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371600" y="5334000"/>
              <a:ext cx="76200" cy="1524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7315200" y="5334000"/>
              <a:ext cx="76200" cy="15240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981200" y="1676400"/>
              <a:ext cx="4876800" cy="158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905000" y="1307068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Request for quotation (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fdaer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dGfo.;kph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fouarh</a:t>
              </a:r>
              <a:r>
                <a:rPr lang="en-US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>
              <a:off x="1981200" y="2057398"/>
              <a:ext cx="4724400" cy="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057400" y="1676400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Quotation (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nji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=d</a:t>
              </a:r>
              <a:r>
                <a:rPr lang="en-US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981200" y="2589212"/>
              <a:ext cx="4876800" cy="158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0800000">
              <a:off x="1981200" y="3200398"/>
              <a:ext cx="4724400" cy="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1981200" y="3809998"/>
              <a:ext cx="4724400" cy="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>
              <a:off x="1981201" y="4648198"/>
              <a:ext cx="4724400" cy="1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981200" y="5103812"/>
              <a:ext cx="4876800" cy="158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V="1">
              <a:off x="1905000" y="3809998"/>
              <a:ext cx="4953000" cy="457202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057400" y="2221468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Purchase Order (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oLrqP;k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 [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kjsnhckcr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 ekx.kh 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dGfo.ks</a:t>
              </a:r>
              <a:r>
                <a:rPr lang="en-US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1200" y="2743200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Purchase Order Acknowledge 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(</a:t>
              </a:r>
              <a:r>
                <a:rPr lang="en-US" sz="1600" b="1" dirty="0" smtClean="0">
                  <a:solidFill>
                    <a:srgbClr val="FF0000"/>
                  </a:solidFill>
                  <a:latin typeface="Kruti Dev 010" pitchFamily="2" charset="0"/>
                </a:rPr>
                <a:t>ekx.kh </a:t>
              </a:r>
              <a:r>
                <a:rPr lang="en-US" sz="1600" b="1" dirty="0" err="1" smtClean="0">
                  <a:solidFill>
                    <a:srgbClr val="FF0000"/>
                  </a:solidFill>
                  <a:latin typeface="Kruti Dev 010" pitchFamily="2" charset="0"/>
                </a:rPr>
                <a:t>iksgpY;kph</a:t>
              </a:r>
              <a:r>
                <a:rPr lang="en-US" sz="1600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sz="1600" b="1" dirty="0" err="1" smtClean="0">
                  <a:solidFill>
                    <a:srgbClr val="FF0000"/>
                  </a:solidFill>
                  <a:latin typeface="Kruti Dev 010" pitchFamily="2" charset="0"/>
                </a:rPr>
                <a:t>iksp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05000" y="3288268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Shipping Notice (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oLrq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ikBfoY;kph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lqpuk</a:t>
              </a:r>
              <a:r>
                <a:rPr lang="en-US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21093699">
              <a:off x="610714" y="3821823"/>
              <a:ext cx="480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Invoice (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Kruti Dev 010" pitchFamily="2" charset="0"/>
                </a:rPr>
                <a:t>fcy</a:t>
              </a:r>
              <a:r>
                <a:rPr lang="en-US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057400" y="4267200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Status Request/Response  (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lqpuk</a:t>
              </a:r>
              <a:r>
                <a:rPr lang="en-US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b="1" dirty="0" err="1" smtClean="0">
                  <a:solidFill>
                    <a:srgbClr val="FF0000"/>
                  </a:solidFill>
                  <a:latin typeface="Kruti Dev 010" pitchFamily="2" charset="0"/>
                </a:rPr>
                <a:t>izfrlkn</a:t>
              </a:r>
              <a:r>
                <a:rPr lang="en-US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57400" y="4736068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Payment Remittance Advice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(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Kruti Dev 010" pitchFamily="2" charset="0"/>
                </a:rPr>
                <a:t>vkfFkZd</a:t>
              </a:r>
              <a:r>
                <a:rPr lang="en-US" sz="1400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Kruti Dev 010" pitchFamily="2" charset="0"/>
                </a:rPr>
                <a:t>nsoku?ksouhph</a:t>
              </a:r>
              <a:r>
                <a:rPr lang="en-US" sz="1400" b="1" dirty="0" smtClean="0">
                  <a:solidFill>
                    <a:srgbClr val="FF0000"/>
                  </a:solidFill>
                  <a:latin typeface="Kruti Dev 010" pitchFamily="2" charset="0"/>
                </a:rPr>
                <a:t> </a:t>
              </a:r>
              <a:r>
                <a:rPr lang="en-US" sz="1400" b="1" dirty="0" err="1" smtClean="0">
                  <a:solidFill>
                    <a:srgbClr val="FF0000"/>
                  </a:solidFill>
                  <a:latin typeface="Kruti Dev 010" pitchFamily="2" charset="0"/>
                </a:rPr>
                <a:t>lqpuk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)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 Black" pitchFamily="34" charset="0"/>
              </a:rPr>
              <a:t>EDI Software's</a:t>
            </a:r>
            <a:endParaRPr lang="en-US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48600" cy="441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514350" indent="-514350" algn="l">
              <a:lnSpc>
                <a:spcPct val="220000"/>
              </a:lnSpc>
              <a:buAutoNum type="arabicParenR"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Software.</a:t>
            </a:r>
          </a:p>
          <a:p>
            <a:pPr marL="514350" indent="-514350" algn="l">
              <a:lnSpc>
                <a:spcPct val="220000"/>
              </a:lnSpc>
              <a:buAutoNum type="arabicParenR"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Translation Software.</a:t>
            </a:r>
          </a:p>
          <a:p>
            <a:pPr marL="514350" indent="-514350" algn="l">
              <a:lnSpc>
                <a:spcPct val="220000"/>
              </a:lnSpc>
              <a:buAutoNum type="arabicParenR"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EDI Service Software.</a:t>
            </a:r>
          </a:p>
          <a:p>
            <a:pPr marL="514350" indent="-514350" algn="l">
              <a:lnSpc>
                <a:spcPct val="220000"/>
              </a:lnSpc>
              <a:buAutoNum type="arabicParenR"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Network Access Software.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170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EDI Versus Traditional Method</vt:lpstr>
      <vt:lpstr>Slide 2</vt:lpstr>
      <vt:lpstr>EDI O;ogkj</vt:lpstr>
      <vt:lpstr>EDI Software's</vt:lpstr>
    </vt:vector>
  </TitlesOfParts>
  <Company>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Versus Traditional Method</dc:title>
  <dc:creator>USER</dc:creator>
  <cp:lastModifiedBy>x</cp:lastModifiedBy>
  <cp:revision>15</cp:revision>
  <dcterms:created xsi:type="dcterms:W3CDTF">2003-08-02T09:50:57Z</dcterms:created>
  <dcterms:modified xsi:type="dcterms:W3CDTF">2014-01-20T14:52:16Z</dcterms:modified>
</cp:coreProperties>
</file>