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E206-A6BB-004E-B4F1-895EC4A84349}"/>
              </a:ext>
            </a:extLst>
          </p:cNvPr>
          <p:cNvSpPr>
            <a:spLocks noGrp="1"/>
          </p:cNvSpPr>
          <p:nvPr>
            <p:ph type="ctrTitle"/>
          </p:nvPr>
        </p:nvSpPr>
        <p:spPr>
          <a:xfrm>
            <a:off x="2345876" y="1057106"/>
            <a:ext cx="7727193" cy="1852347"/>
          </a:xfrm>
        </p:spPr>
        <p:txBody>
          <a:bodyPr/>
          <a:lstStyle/>
          <a:p>
            <a:r>
              <a:rPr lang="en-IN" sz="4400" b="1">
                <a:solidFill>
                  <a:srgbClr val="FF0000"/>
                </a:solidFill>
                <a:latin typeface="Arial Black" panose="020B0604020202020204" pitchFamily="34" charset="0"/>
                <a:cs typeface="Arial Black" panose="020B0604020202020204" pitchFamily="34" charset="0"/>
              </a:rPr>
              <a:t>Changes During muscle Contraction:</a:t>
            </a:r>
            <a:endParaRPr lang="en-US" sz="4400" b="1">
              <a:solidFill>
                <a:srgbClr val="FF0000"/>
              </a:solidFill>
              <a:latin typeface="Arial Black" panose="020B0604020202020204" pitchFamily="34" charset="0"/>
              <a:cs typeface="Arial Black" panose="020B0604020202020204" pitchFamily="34" charset="0"/>
            </a:endParaRPr>
          </a:p>
        </p:txBody>
      </p:sp>
      <p:sp>
        <p:nvSpPr>
          <p:cNvPr id="3" name="Subtitle 2">
            <a:extLst>
              <a:ext uri="{FF2B5EF4-FFF2-40B4-BE49-F238E27FC236}">
                <a16:creationId xmlns:a16="http://schemas.microsoft.com/office/drawing/2014/main" id="{DC844F9E-1FE8-C04F-98FD-D1202B93E447}"/>
              </a:ext>
            </a:extLst>
          </p:cNvPr>
          <p:cNvSpPr>
            <a:spLocks noGrp="1"/>
          </p:cNvSpPr>
          <p:nvPr>
            <p:ph type="subTitle" idx="1"/>
          </p:nvPr>
        </p:nvSpPr>
        <p:spPr>
          <a:xfrm>
            <a:off x="2533479" y="3532909"/>
            <a:ext cx="7295099" cy="2065956"/>
          </a:xfrm>
        </p:spPr>
        <p:txBody>
          <a:bodyPr>
            <a:normAutofit/>
          </a:bodyPr>
          <a:lstStyle/>
          <a:p>
            <a:r>
              <a:rPr lang="en-IN" sz="3200">
                <a:latin typeface="Arial Black" panose="020B0604020202020204" pitchFamily="34" charset="0"/>
                <a:cs typeface="Arial Black" panose="020B0604020202020204" pitchFamily="34" charset="0"/>
              </a:rPr>
              <a:t>Various changes have been Observed and studied during muscular contraction. </a:t>
            </a:r>
            <a:endParaRPr lang="en-US" sz="320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620934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B9B1D-474C-0444-A1CE-388A673B0058}"/>
              </a:ext>
            </a:extLst>
          </p:cNvPr>
          <p:cNvSpPr>
            <a:spLocks noGrp="1"/>
          </p:cNvSpPr>
          <p:nvPr>
            <p:ph type="title"/>
          </p:nvPr>
        </p:nvSpPr>
        <p:spPr>
          <a:xfrm>
            <a:off x="733476" y="95916"/>
            <a:ext cx="10977690" cy="1639978"/>
          </a:xfrm>
        </p:spPr>
        <p:txBody>
          <a:bodyPr>
            <a:normAutofit/>
          </a:bodyPr>
          <a:lstStyle/>
          <a:p>
            <a:r>
              <a:rPr lang="en-IN" sz="4800" b="1">
                <a:solidFill>
                  <a:srgbClr val="FF0000"/>
                </a:solidFill>
                <a:latin typeface="Arial Black" panose="020B0604020202020204" pitchFamily="34" charset="0"/>
                <a:cs typeface="Arial Black" panose="020B0604020202020204" pitchFamily="34" charset="0"/>
              </a:rPr>
              <a:t>Rigor mortis:-</a:t>
            </a:r>
            <a:endParaRPr lang="en-US" sz="4800" b="1">
              <a:solidFill>
                <a:srgbClr val="FF0000"/>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DF639083-F900-5F41-B807-5146C41FECDC}"/>
              </a:ext>
            </a:extLst>
          </p:cNvPr>
          <p:cNvSpPr>
            <a:spLocks noGrp="1"/>
          </p:cNvSpPr>
          <p:nvPr>
            <p:ph idx="1"/>
          </p:nvPr>
        </p:nvSpPr>
        <p:spPr>
          <a:xfrm>
            <a:off x="647904" y="1161337"/>
            <a:ext cx="10977690" cy="5600748"/>
          </a:xfrm>
        </p:spPr>
        <p:txBody>
          <a:bodyPr/>
          <a:lstStyle/>
          <a:p>
            <a:r>
              <a:rPr lang="en-IN" b="1">
                <a:latin typeface="Arial Black" panose="020B0604020202020204" pitchFamily="34" charset="0"/>
                <a:cs typeface="Arial Black" panose="020B0604020202020204" pitchFamily="34" charset="0"/>
              </a:rPr>
              <a:t>This is the muscular contraction that take place after death. </a:t>
            </a:r>
          </a:p>
          <a:p>
            <a:r>
              <a:rPr lang="en-IN" b="1">
                <a:latin typeface="Arial Black" panose="020B0604020202020204" pitchFamily="34" charset="0"/>
                <a:cs typeface="Arial Black" panose="020B0604020202020204" pitchFamily="34" charset="0"/>
              </a:rPr>
              <a:t>It is well known fact that soon after death the body passes in to rigor mortis or the </a:t>
            </a:r>
            <a:r>
              <a:rPr lang="en-IN" b="1">
                <a:solidFill>
                  <a:srgbClr val="FF0000"/>
                </a:solidFill>
                <a:latin typeface="Arial Black" panose="020B0604020202020204" pitchFamily="34" charset="0"/>
                <a:cs typeface="Arial Black" panose="020B0604020202020204" pitchFamily="34" charset="0"/>
              </a:rPr>
              <a:t>so- called stiffening of death.</a:t>
            </a:r>
            <a:r>
              <a:rPr lang="en-IN" b="1">
                <a:latin typeface="Arial Black" panose="020B0604020202020204" pitchFamily="34" charset="0"/>
                <a:cs typeface="Arial Black" panose="020B0604020202020204" pitchFamily="34" charset="0"/>
              </a:rPr>
              <a:t> </a:t>
            </a:r>
          </a:p>
          <a:p>
            <a:r>
              <a:rPr lang="en-IN" b="1">
                <a:latin typeface="Arial Black" panose="020B0604020202020204" pitchFamily="34" charset="0"/>
                <a:cs typeface="Arial Black" panose="020B0604020202020204" pitchFamily="34" charset="0"/>
              </a:rPr>
              <a:t>It shows the following changes;</a:t>
            </a:r>
          </a:p>
          <a:p>
            <a:pPr marL="457200" indent="-457200">
              <a:buFont typeface="+mj-lt"/>
              <a:buAutoNum type="arabicPeriod"/>
            </a:pPr>
            <a:r>
              <a:rPr lang="en-IN" b="1">
                <a:latin typeface="Arial Black" panose="020B0604020202020204" pitchFamily="34" charset="0"/>
                <a:cs typeface="Arial Black" panose="020B0604020202020204" pitchFamily="34" charset="0"/>
              </a:rPr>
              <a:t> Loses the excitability. </a:t>
            </a:r>
          </a:p>
          <a:p>
            <a:pPr marL="457200" indent="-457200">
              <a:buFont typeface="+mj-lt"/>
              <a:buAutoNum type="arabicPeriod"/>
            </a:pPr>
            <a:r>
              <a:rPr lang="en-IN" b="1">
                <a:latin typeface="Arial Black" panose="020B0604020202020204" pitchFamily="34" charset="0"/>
                <a:cs typeface="Arial Black" panose="020B0604020202020204" pitchFamily="34" charset="0"/>
              </a:rPr>
              <a:t>Shortens in length. </a:t>
            </a:r>
          </a:p>
          <a:p>
            <a:pPr marL="457200" indent="-457200">
              <a:buFont typeface="+mj-lt"/>
              <a:buAutoNum type="arabicPeriod"/>
            </a:pPr>
            <a:r>
              <a:rPr lang="en-IN" b="1">
                <a:latin typeface="Arial Black" panose="020B0604020202020204" pitchFamily="34" charset="0"/>
                <a:cs typeface="Arial Black" panose="020B0604020202020204" pitchFamily="34" charset="0"/>
              </a:rPr>
              <a:t>Increases in thickness. </a:t>
            </a:r>
          </a:p>
          <a:p>
            <a:pPr marL="457200" indent="-457200">
              <a:buFont typeface="+mj-lt"/>
              <a:buAutoNum type="arabicPeriod"/>
            </a:pPr>
            <a:r>
              <a:rPr lang="en-IN" b="1">
                <a:latin typeface="Arial Black" panose="020B0604020202020204" pitchFamily="34" charset="0"/>
                <a:cs typeface="Arial Black" panose="020B0604020202020204" pitchFamily="34" charset="0"/>
              </a:rPr>
              <a:t>Becomes viscous and loses translucency. </a:t>
            </a:r>
          </a:p>
          <a:p>
            <a:pPr marL="457200" indent="-457200">
              <a:buFont typeface="+mj-lt"/>
              <a:buAutoNum type="arabicPeriod"/>
            </a:pPr>
            <a:r>
              <a:rPr lang="en-IN" b="1">
                <a:latin typeface="Arial Black" panose="020B0604020202020204" pitchFamily="34" charset="0"/>
                <a:cs typeface="Arial Black" panose="020B0604020202020204" pitchFamily="34" charset="0"/>
              </a:rPr>
              <a:t>Becomes distinctly acidic ( PH-5.8). </a:t>
            </a:r>
          </a:p>
          <a:p>
            <a:pPr marL="457200" indent="-457200">
              <a:buFont typeface="+mj-lt"/>
              <a:buAutoNum type="arabicPeriod"/>
            </a:pPr>
            <a:r>
              <a:rPr lang="en-IN" b="1">
                <a:latin typeface="Arial Black" panose="020B0604020202020204" pitchFamily="34" charset="0"/>
                <a:cs typeface="Arial Black" panose="020B0604020202020204" pitchFamily="34" charset="0"/>
              </a:rPr>
              <a:t>The muscle gives off carbonic acid. </a:t>
            </a:r>
          </a:p>
          <a:p>
            <a:endParaRPr lang="en-US"/>
          </a:p>
        </p:txBody>
      </p:sp>
    </p:spTree>
    <p:extLst>
      <p:ext uri="{BB962C8B-B14F-4D97-AF65-F5344CB8AC3E}">
        <p14:creationId xmlns:p14="http://schemas.microsoft.com/office/powerpoint/2010/main" val="320077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9C0E-C300-AF45-9131-487D861D1A5B}"/>
              </a:ext>
            </a:extLst>
          </p:cNvPr>
          <p:cNvSpPr>
            <a:spLocks noGrp="1"/>
          </p:cNvSpPr>
          <p:nvPr>
            <p:ph type="title"/>
          </p:nvPr>
        </p:nvSpPr>
        <p:spPr>
          <a:xfrm>
            <a:off x="1295402" y="-2029283"/>
            <a:ext cx="9601196" cy="929070"/>
          </a:xfrm>
        </p:spPr>
        <p:txBody>
          <a:bodyPr/>
          <a:lstStyle/>
          <a:p>
            <a:endParaRPr lang="en-US"/>
          </a:p>
        </p:txBody>
      </p:sp>
      <p:sp>
        <p:nvSpPr>
          <p:cNvPr id="3" name="Content Placeholder 2">
            <a:extLst>
              <a:ext uri="{FF2B5EF4-FFF2-40B4-BE49-F238E27FC236}">
                <a16:creationId xmlns:a16="http://schemas.microsoft.com/office/drawing/2014/main" id="{5F1F0809-ACE4-224A-8857-44A5C0AA546F}"/>
              </a:ext>
            </a:extLst>
          </p:cNvPr>
          <p:cNvSpPr>
            <a:spLocks noGrp="1"/>
          </p:cNvSpPr>
          <p:nvPr>
            <p:ph idx="1"/>
          </p:nvPr>
        </p:nvSpPr>
        <p:spPr/>
        <p:txBody>
          <a:bodyPr>
            <a:normAutofit/>
          </a:bodyPr>
          <a:lstStyle/>
          <a:p>
            <a:r>
              <a:rPr lang="en-IN" sz="2800" b="1">
                <a:latin typeface="Arial Black" panose="020B0604020202020204" pitchFamily="34" charset="0"/>
                <a:cs typeface="Arial Black" panose="020B0604020202020204" pitchFamily="34" charset="0"/>
              </a:rPr>
              <a:t>The time of onset is not the same in all animals. On an average rigor mortis starts in the second hour and is completed in three hours after death. </a:t>
            </a:r>
            <a:endParaRPr lang="en-US" sz="2800" b="1">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10581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8984-5704-2C47-8151-00DB33610741}"/>
              </a:ext>
            </a:extLst>
          </p:cNvPr>
          <p:cNvSpPr>
            <a:spLocks noGrp="1"/>
          </p:cNvSpPr>
          <p:nvPr>
            <p:ph type="title"/>
          </p:nvPr>
        </p:nvSpPr>
        <p:spPr>
          <a:xfrm>
            <a:off x="1197606" y="745701"/>
            <a:ext cx="9601196" cy="916845"/>
          </a:xfrm>
        </p:spPr>
        <p:txBody>
          <a:bodyPr>
            <a:normAutofit/>
          </a:bodyPr>
          <a:lstStyle/>
          <a:p>
            <a:r>
              <a:rPr lang="en-IN" sz="4800" b="1">
                <a:solidFill>
                  <a:srgbClr val="FF0000"/>
                </a:solidFill>
                <a:latin typeface="Arial Black" panose="020B0604020202020204" pitchFamily="34" charset="0"/>
                <a:cs typeface="Arial Black" panose="020B0604020202020204" pitchFamily="34" charset="0"/>
              </a:rPr>
              <a:t>All- or none law:-</a:t>
            </a:r>
            <a:endParaRPr lang="en-US" sz="4800" b="1">
              <a:solidFill>
                <a:srgbClr val="FF0000"/>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B65675C8-C592-FF4B-89C4-3DAE78BC610F}"/>
              </a:ext>
            </a:extLst>
          </p:cNvPr>
          <p:cNvSpPr>
            <a:spLocks noGrp="1"/>
          </p:cNvSpPr>
          <p:nvPr>
            <p:ph idx="1"/>
          </p:nvPr>
        </p:nvSpPr>
        <p:spPr>
          <a:xfrm>
            <a:off x="845535" y="1576974"/>
            <a:ext cx="10843220" cy="4889839"/>
          </a:xfrm>
        </p:spPr>
        <p:txBody>
          <a:bodyPr>
            <a:noAutofit/>
          </a:bodyPr>
          <a:lstStyle/>
          <a:p>
            <a:r>
              <a:rPr lang="en-IN" b="1">
                <a:latin typeface="Arial Black" panose="020B0604020202020204" pitchFamily="34" charset="0"/>
                <a:cs typeface="Arial Black" panose="020B0604020202020204" pitchFamily="34" charset="0"/>
              </a:rPr>
              <a:t>The response of a muscle fibers is independent of the type, or strength of the stimulus. </a:t>
            </a:r>
          </a:p>
          <a:p>
            <a:r>
              <a:rPr lang="en-IN" b="1">
                <a:latin typeface="Arial Black" panose="020B0604020202020204" pitchFamily="34" charset="0"/>
                <a:cs typeface="Arial Black" panose="020B0604020202020204" pitchFamily="34" charset="0"/>
              </a:rPr>
              <a:t>It means that if a single muscle fibers contracts at all, it will contract to its maximum. </a:t>
            </a:r>
          </a:p>
          <a:p>
            <a:r>
              <a:rPr lang="en-IN" b="1">
                <a:latin typeface="Arial Black" panose="020B0604020202020204" pitchFamily="34" charset="0"/>
                <a:cs typeface="Arial Black" panose="020B0604020202020204" pitchFamily="34" charset="0"/>
              </a:rPr>
              <a:t>This law is not applicable for the whole muscle, which is made of several fibres. </a:t>
            </a:r>
          </a:p>
          <a:p>
            <a:r>
              <a:rPr lang="en-IN" b="1">
                <a:latin typeface="Arial Black" panose="020B0604020202020204" pitchFamily="34" charset="0"/>
                <a:cs typeface="Arial Black" panose="020B0604020202020204" pitchFamily="34" charset="0"/>
              </a:rPr>
              <a:t>In this case, as the strength of the stimulus is increased, more and more muscle fibers will be affected and the degree of contraction will be raised and a stage will be achieved where there is no further rise. This is all or none law for the whole muscle. </a:t>
            </a:r>
            <a:endParaRPr lang="en-US" b="1">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67945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E3176-08A2-CE46-82AF-12158AF03721}"/>
              </a:ext>
            </a:extLst>
          </p:cNvPr>
          <p:cNvSpPr>
            <a:spLocks noGrp="1"/>
          </p:cNvSpPr>
          <p:nvPr>
            <p:ph type="title"/>
          </p:nvPr>
        </p:nvSpPr>
        <p:spPr>
          <a:xfrm>
            <a:off x="1625466" y="658180"/>
            <a:ext cx="9601196" cy="1303867"/>
          </a:xfrm>
        </p:spPr>
        <p:txBody>
          <a:bodyPr>
            <a:noAutofit/>
          </a:bodyPr>
          <a:lstStyle/>
          <a:p>
            <a:r>
              <a:rPr lang="en-IN" b="1">
                <a:solidFill>
                  <a:srgbClr val="FF0000"/>
                </a:solidFill>
                <a:latin typeface="Arial Black" panose="020B0604020202020204" pitchFamily="34" charset="0"/>
                <a:cs typeface="Arial Black" panose="020B0604020202020204" pitchFamily="34" charset="0"/>
              </a:rPr>
              <a:t>Isometric and Isotonic Contraction:-</a:t>
            </a:r>
            <a:endParaRPr lang="en-US" b="1">
              <a:solidFill>
                <a:srgbClr val="FF0000"/>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2B36E498-78D1-2E44-AD6D-B509258F29D4}"/>
              </a:ext>
            </a:extLst>
          </p:cNvPr>
          <p:cNvSpPr>
            <a:spLocks noGrp="1"/>
          </p:cNvSpPr>
          <p:nvPr>
            <p:ph idx="1"/>
          </p:nvPr>
        </p:nvSpPr>
        <p:spPr/>
        <p:txBody>
          <a:bodyPr>
            <a:noAutofit/>
          </a:bodyPr>
          <a:lstStyle/>
          <a:p>
            <a:r>
              <a:rPr lang="en-IN" b="1">
                <a:latin typeface="Arial Black" panose="020B0604020202020204" pitchFamily="34" charset="0"/>
                <a:cs typeface="Arial Black" panose="020B0604020202020204" pitchFamily="34" charset="0"/>
              </a:rPr>
              <a:t>The force exerted by a contracting muscle on an object is known as muscle Tension and the force exerted on the muscle by the object is the load. </a:t>
            </a:r>
          </a:p>
          <a:p>
            <a:r>
              <a:rPr lang="en-IN" b="1">
                <a:latin typeface="Arial Black" panose="020B0604020202020204" pitchFamily="34" charset="0"/>
                <a:cs typeface="Arial Black" panose="020B0604020202020204" pitchFamily="34" charset="0"/>
              </a:rPr>
              <a:t>The muscle tension and load are opposing forces. </a:t>
            </a:r>
          </a:p>
          <a:p>
            <a:r>
              <a:rPr lang="en-IN" b="1">
                <a:latin typeface="Arial Black" panose="020B0604020202020204" pitchFamily="34" charset="0"/>
                <a:cs typeface="Arial Black" panose="020B0604020202020204" pitchFamily="34" charset="0"/>
              </a:rPr>
              <a:t>Whether or not contraction produces movement depends on the magnitude of the tension produced by the muscle. </a:t>
            </a:r>
            <a:endParaRPr lang="en-US" b="1">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78054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360F-424F-9741-83A4-F7908C70C544}"/>
              </a:ext>
            </a:extLst>
          </p:cNvPr>
          <p:cNvSpPr>
            <a:spLocks noGrp="1"/>
          </p:cNvSpPr>
          <p:nvPr>
            <p:ph type="title"/>
          </p:nvPr>
        </p:nvSpPr>
        <p:spPr>
          <a:xfrm>
            <a:off x="427861" y="-980030"/>
            <a:ext cx="11258856" cy="5124169"/>
          </a:xfrm>
        </p:spPr>
        <p:txBody>
          <a:bodyPr>
            <a:normAutofit/>
          </a:bodyPr>
          <a:lstStyle/>
          <a:p>
            <a:pPr marL="342900" indent="-342900">
              <a:buFont typeface="Arial" panose="020B0604020202020204" pitchFamily="34" charset="0"/>
              <a:buChar char="•"/>
            </a:pPr>
            <a:r>
              <a:rPr lang="en-IN" sz="2400" b="1">
                <a:latin typeface="Arial Black" panose="020B0604020202020204" pitchFamily="34" charset="0"/>
                <a:cs typeface="Arial Black" panose="020B0604020202020204" pitchFamily="34" charset="0"/>
              </a:rPr>
              <a:t>When a muscle develops tension but does not change length, then the contraction is said to be </a:t>
            </a:r>
            <a:r>
              <a:rPr lang="en-IN" sz="2400" b="1">
                <a:solidFill>
                  <a:srgbClr val="FF0000"/>
                </a:solidFill>
                <a:latin typeface="Arial Black" panose="020B0604020202020204" pitchFamily="34" charset="0"/>
                <a:cs typeface="Arial Black" panose="020B0604020202020204" pitchFamily="34" charset="0"/>
              </a:rPr>
              <a:t>isometric</a:t>
            </a:r>
            <a:r>
              <a:rPr lang="en-IN" sz="2400" b="1">
                <a:latin typeface="Arial Black" panose="020B0604020202020204" pitchFamily="34" charset="0"/>
                <a:cs typeface="Arial Black" panose="020B0604020202020204" pitchFamily="34" charset="0"/>
              </a:rPr>
              <a:t>               ( </a:t>
            </a:r>
            <a:r>
              <a:rPr lang="en-IN" sz="2400" b="1" u="sng">
                <a:solidFill>
                  <a:srgbClr val="C00000"/>
                </a:solidFill>
                <a:latin typeface="Arial Black" panose="020B0604020202020204" pitchFamily="34" charset="0"/>
                <a:cs typeface="Arial Black" panose="020B0604020202020204" pitchFamily="34" charset="0"/>
              </a:rPr>
              <a:t>constant length</a:t>
            </a:r>
            <a:r>
              <a:rPr lang="en-IN" sz="2400" b="1">
                <a:latin typeface="Arial Black" panose="020B0604020202020204" pitchFamily="34" charset="0"/>
                <a:cs typeface="Arial Black" panose="020B0604020202020204" pitchFamily="34" charset="0"/>
              </a:rPr>
              <a:t>). </a:t>
            </a:r>
            <a:br>
              <a:rPr lang="en-IN" sz="2400" b="1">
                <a:latin typeface="Arial Black" panose="020B0604020202020204" pitchFamily="34" charset="0"/>
                <a:cs typeface="Arial Black" panose="020B0604020202020204" pitchFamily="34" charset="0"/>
              </a:rPr>
            </a:br>
            <a:r>
              <a:rPr lang="en-IN" sz="2400" b="1">
                <a:latin typeface="Arial Black" panose="020B0604020202020204" pitchFamily="34" charset="0"/>
                <a:cs typeface="Arial Black" panose="020B0604020202020204" pitchFamily="34" charset="0"/>
              </a:rPr>
              <a:t>Isometric literally means ‘same length’, where iso- means ‘the same ‘and ‘metric’ refers to ‘lenght’</a:t>
            </a:r>
            <a:endParaRPr lang="en-US" sz="2400" b="1">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E80B6B3E-BFBB-CB4E-B5E5-040B42BD70E7}"/>
              </a:ext>
            </a:extLst>
          </p:cNvPr>
          <p:cNvSpPr>
            <a:spLocks noGrp="1"/>
          </p:cNvSpPr>
          <p:nvPr>
            <p:ph idx="1"/>
          </p:nvPr>
        </p:nvSpPr>
        <p:spPr>
          <a:xfrm>
            <a:off x="866720" y="2658850"/>
            <a:ext cx="10502157" cy="3422888"/>
          </a:xfrm>
        </p:spPr>
        <p:txBody>
          <a:bodyPr>
            <a:noAutofit/>
          </a:bodyPr>
          <a:lstStyle/>
          <a:p>
            <a:r>
              <a:rPr lang="en-IN" b="1">
                <a:latin typeface="Arial Black" panose="020B0604020202020204" pitchFamily="34" charset="0"/>
                <a:cs typeface="Arial Black" panose="020B0604020202020204" pitchFamily="34" charset="0"/>
              </a:rPr>
              <a:t>In contrast, a tension on the muscle remains constant but the muscle length is changing is said to be </a:t>
            </a:r>
            <a:r>
              <a:rPr lang="en-IN" b="1">
                <a:solidFill>
                  <a:srgbClr val="FF0000"/>
                </a:solidFill>
                <a:latin typeface="Arial Black" panose="020B0604020202020204" pitchFamily="34" charset="0"/>
                <a:cs typeface="Arial Black" panose="020B0604020202020204" pitchFamily="34" charset="0"/>
              </a:rPr>
              <a:t>Isotonic</a:t>
            </a:r>
            <a:r>
              <a:rPr lang="en-IN" b="1">
                <a:latin typeface="Arial Black" panose="020B0604020202020204" pitchFamily="34" charset="0"/>
                <a:cs typeface="Arial Black" panose="020B0604020202020204" pitchFamily="34" charset="0"/>
              </a:rPr>
              <a:t> </a:t>
            </a:r>
            <a:r>
              <a:rPr lang="en-IN" b="1">
                <a:solidFill>
                  <a:srgbClr val="FF0000"/>
                </a:solidFill>
                <a:latin typeface="Arial Black" panose="020B0604020202020204" pitchFamily="34" charset="0"/>
                <a:cs typeface="Arial Black" panose="020B0604020202020204" pitchFamily="34" charset="0"/>
              </a:rPr>
              <a:t>contraction</a:t>
            </a:r>
            <a:r>
              <a:rPr lang="en-IN" b="1">
                <a:latin typeface="Arial Black" panose="020B0604020202020204" pitchFamily="34" charset="0"/>
                <a:cs typeface="Arial Black" panose="020B0604020202020204" pitchFamily="34" charset="0"/>
              </a:rPr>
              <a:t> ( </a:t>
            </a:r>
            <a:r>
              <a:rPr lang="en-IN" b="1" u="sng">
                <a:solidFill>
                  <a:srgbClr val="C00000"/>
                </a:solidFill>
                <a:latin typeface="Arial Black" panose="020B0604020202020204" pitchFamily="34" charset="0"/>
                <a:cs typeface="Arial Black" panose="020B0604020202020204" pitchFamily="34" charset="0"/>
              </a:rPr>
              <a:t>constant tension</a:t>
            </a:r>
            <a:r>
              <a:rPr lang="en-IN" b="1">
                <a:latin typeface="Arial Black" panose="020B0604020202020204" pitchFamily="34" charset="0"/>
                <a:cs typeface="Arial Black" panose="020B0604020202020204" pitchFamily="34" charset="0"/>
              </a:rPr>
              <a:t>). </a:t>
            </a:r>
          </a:p>
          <a:p>
            <a:r>
              <a:rPr lang="en-IN" b="1" i="0">
                <a:solidFill>
                  <a:srgbClr val="555555"/>
                </a:solidFill>
                <a:effectLst/>
                <a:latin typeface="Arial Black" panose="020B0604020202020204" pitchFamily="34" charset="0"/>
                <a:cs typeface="Arial Black" panose="020B0604020202020204" pitchFamily="34" charset="0"/>
              </a:rPr>
              <a:t>Isotonic literally means 'same tension,' where 'iso'- means 'the same' and 'tonic' refers to 'tension or force’ </a:t>
            </a:r>
          </a:p>
          <a:p>
            <a:r>
              <a:rPr lang="en-IN" b="1">
                <a:latin typeface="Arial Black" panose="020B0604020202020204" pitchFamily="34" charset="0"/>
                <a:cs typeface="Arial Black" panose="020B0604020202020204" pitchFamily="34" charset="0"/>
              </a:rPr>
              <a:t>When a muscle is stimulated, first isometric contraction occurs, then Isotonic contraction follows, that is, tension is developed first then the muscle shortens. </a:t>
            </a:r>
            <a:endParaRPr lang="en-US" b="1">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98391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BD5E-4B38-E441-AC8F-5EE1681C93BA}"/>
              </a:ext>
            </a:extLst>
          </p:cNvPr>
          <p:cNvSpPr>
            <a:spLocks noGrp="1"/>
          </p:cNvSpPr>
          <p:nvPr>
            <p:ph type="title"/>
          </p:nvPr>
        </p:nvSpPr>
        <p:spPr>
          <a:xfrm>
            <a:off x="1295402" y="511485"/>
            <a:ext cx="9601196" cy="1303867"/>
          </a:xfrm>
        </p:spPr>
        <p:txBody>
          <a:bodyPr>
            <a:normAutofit/>
          </a:bodyPr>
          <a:lstStyle/>
          <a:p>
            <a:r>
              <a:rPr lang="en-IN" sz="4800" b="1">
                <a:solidFill>
                  <a:srgbClr val="C00000"/>
                </a:solidFill>
                <a:latin typeface="Arial Black" panose="020B0604020202020204" pitchFamily="34" charset="0"/>
                <a:cs typeface="Arial Black" panose="020B0604020202020204" pitchFamily="34" charset="0"/>
              </a:rPr>
              <a:t>Muscle Twitch:-</a:t>
            </a:r>
            <a:endParaRPr lang="en-US" sz="4800" b="1">
              <a:solidFill>
                <a:srgbClr val="C00000"/>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15B9B407-A830-E244-AE48-38BCD87EF746}"/>
              </a:ext>
            </a:extLst>
          </p:cNvPr>
          <p:cNvSpPr>
            <a:spLocks noGrp="1"/>
          </p:cNvSpPr>
          <p:nvPr>
            <p:ph idx="1"/>
          </p:nvPr>
        </p:nvSpPr>
        <p:spPr>
          <a:xfrm>
            <a:off x="819048" y="1491400"/>
            <a:ext cx="10835271" cy="4706471"/>
          </a:xfrm>
        </p:spPr>
        <p:txBody>
          <a:bodyPr>
            <a:normAutofit fontScale="92500" lnSpcReduction="10000"/>
          </a:bodyPr>
          <a:lstStyle/>
          <a:p>
            <a:r>
              <a:rPr lang="en-IN">
                <a:latin typeface="Arial Black" panose="020B0604020202020204" pitchFamily="34" charset="0"/>
                <a:cs typeface="Arial Black" panose="020B0604020202020204" pitchFamily="34" charset="0"/>
              </a:rPr>
              <a:t>The response of a muscle to single short stimulus, such as an electric shock, is known as </a:t>
            </a:r>
            <a:r>
              <a:rPr lang="en-IN" u="sng">
                <a:solidFill>
                  <a:srgbClr val="C00000"/>
                </a:solidFill>
                <a:latin typeface="Arial Black" panose="020B0604020202020204" pitchFamily="34" charset="0"/>
                <a:cs typeface="Arial Black" panose="020B0604020202020204" pitchFamily="34" charset="0"/>
              </a:rPr>
              <a:t>Twitch</a:t>
            </a:r>
            <a:r>
              <a:rPr lang="en-IN">
                <a:latin typeface="Arial Black" panose="020B0604020202020204" pitchFamily="34" charset="0"/>
                <a:cs typeface="Arial Black" panose="020B0604020202020204" pitchFamily="34" charset="0"/>
              </a:rPr>
              <a:t>. </a:t>
            </a:r>
          </a:p>
          <a:p>
            <a:endParaRPr lang="en-IN">
              <a:latin typeface="Arial Black" panose="020B0604020202020204" pitchFamily="34" charset="0"/>
              <a:cs typeface="Arial Black" panose="020B0604020202020204" pitchFamily="34" charset="0"/>
            </a:endParaRPr>
          </a:p>
          <a:p>
            <a:r>
              <a:rPr lang="en-IN">
                <a:latin typeface="Arial Black" panose="020B0604020202020204" pitchFamily="34" charset="0"/>
                <a:cs typeface="Arial Black" panose="020B0604020202020204" pitchFamily="34" charset="0"/>
              </a:rPr>
              <a:t>It can be recorded by </a:t>
            </a:r>
            <a:r>
              <a:rPr lang="en-IN" u="sng">
                <a:solidFill>
                  <a:srgbClr val="C00000"/>
                </a:solidFill>
                <a:latin typeface="Arial Black" panose="020B0604020202020204" pitchFamily="34" charset="0"/>
                <a:cs typeface="Arial Black" panose="020B0604020202020204" pitchFamily="34" charset="0"/>
              </a:rPr>
              <a:t>kymograph</a:t>
            </a:r>
            <a:r>
              <a:rPr lang="en-IN">
                <a:latin typeface="Arial Black" panose="020B0604020202020204" pitchFamily="34" charset="0"/>
                <a:cs typeface="Arial Black" panose="020B0604020202020204" pitchFamily="34" charset="0"/>
              </a:rPr>
              <a:t>. </a:t>
            </a:r>
          </a:p>
          <a:p>
            <a:r>
              <a:rPr lang="en-IN">
                <a:latin typeface="Arial Black" panose="020B0604020202020204" pitchFamily="34" charset="0"/>
                <a:cs typeface="Arial Black" panose="020B0604020202020204" pitchFamily="34" charset="0"/>
              </a:rPr>
              <a:t>A twitch can be divided in to three successive phases;</a:t>
            </a:r>
          </a:p>
          <a:p>
            <a:pPr marL="0" indent="0">
              <a:buNone/>
            </a:pPr>
            <a:r>
              <a:rPr lang="en-IN" sz="3600" b="1">
                <a:solidFill>
                  <a:srgbClr val="00B050"/>
                </a:solidFill>
                <a:latin typeface="Arial Black" panose="020B0604020202020204" pitchFamily="34" charset="0"/>
                <a:cs typeface="Arial Black" panose="020B0604020202020204" pitchFamily="34" charset="0"/>
              </a:rPr>
              <a:t>*</a:t>
            </a:r>
            <a:r>
              <a:rPr lang="en-IN">
                <a:solidFill>
                  <a:srgbClr val="00B050"/>
                </a:solidFill>
                <a:latin typeface="Arial Black" panose="020B0604020202020204" pitchFamily="34" charset="0"/>
                <a:cs typeface="Arial Black" panose="020B0604020202020204" pitchFamily="34" charset="0"/>
              </a:rPr>
              <a:t> Latent phase or period </a:t>
            </a:r>
            <a:r>
              <a:rPr lang="en-IN">
                <a:latin typeface="Arial Black" panose="020B0604020202020204" pitchFamily="34" charset="0"/>
                <a:cs typeface="Arial Black" panose="020B0604020202020204" pitchFamily="34" charset="0"/>
              </a:rPr>
              <a:t>:-                                          </a:t>
            </a:r>
          </a:p>
          <a:p>
            <a:pPr marL="0" indent="0">
              <a:buNone/>
            </a:pPr>
            <a:r>
              <a:rPr lang="en-IN">
                <a:latin typeface="Arial Black" panose="020B0604020202020204" pitchFamily="34" charset="0"/>
                <a:cs typeface="Arial Black" panose="020B0604020202020204" pitchFamily="34" charset="0"/>
              </a:rPr>
              <a:t>                                                It is brief time interval between the point of stimulation and actual starting of response i.e. Contraction phase.</a:t>
            </a:r>
          </a:p>
          <a:p>
            <a:pPr marL="0" indent="0">
              <a:buNone/>
            </a:pPr>
            <a:r>
              <a:rPr lang="en-IN">
                <a:latin typeface="Arial Black" panose="020B0604020202020204" pitchFamily="34" charset="0"/>
                <a:cs typeface="Arial Black" panose="020B0604020202020204" pitchFamily="34" charset="0"/>
              </a:rPr>
              <a:t>The duration of the latent period varies with the species, type of muscle, temprature and internal condition of muscle. </a:t>
            </a:r>
          </a:p>
          <a:p>
            <a:pPr marL="0" indent="0">
              <a:buNone/>
            </a:pPr>
            <a:endParaRPr lang="en-IN"/>
          </a:p>
          <a:p>
            <a:pPr marL="0" indent="0">
              <a:buNone/>
            </a:pPr>
            <a:endParaRPr lang="en-US"/>
          </a:p>
        </p:txBody>
      </p:sp>
    </p:spTree>
    <p:extLst>
      <p:ext uri="{BB962C8B-B14F-4D97-AF65-F5344CB8AC3E}">
        <p14:creationId xmlns:p14="http://schemas.microsoft.com/office/powerpoint/2010/main" val="14056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E73E-30FC-FB49-B364-FFEE6F0F0B0C}"/>
              </a:ext>
            </a:extLst>
          </p:cNvPr>
          <p:cNvSpPr>
            <a:spLocks noGrp="1"/>
          </p:cNvSpPr>
          <p:nvPr>
            <p:ph type="title"/>
          </p:nvPr>
        </p:nvSpPr>
        <p:spPr>
          <a:xfrm>
            <a:off x="1295402" y="-3435112"/>
            <a:ext cx="9601196" cy="1479177"/>
          </a:xfrm>
        </p:spPr>
        <p:txBody>
          <a:bodyPr/>
          <a:lstStyle/>
          <a:p>
            <a:endParaRPr lang="en-US"/>
          </a:p>
        </p:txBody>
      </p:sp>
      <p:sp>
        <p:nvSpPr>
          <p:cNvPr id="3" name="Content Placeholder 2">
            <a:extLst>
              <a:ext uri="{FF2B5EF4-FFF2-40B4-BE49-F238E27FC236}">
                <a16:creationId xmlns:a16="http://schemas.microsoft.com/office/drawing/2014/main" id="{FE5DEDA7-C2CF-AA4D-9881-6D0DD0787A0E}"/>
              </a:ext>
            </a:extLst>
          </p:cNvPr>
          <p:cNvSpPr>
            <a:spLocks noGrp="1"/>
          </p:cNvSpPr>
          <p:nvPr>
            <p:ph idx="1"/>
          </p:nvPr>
        </p:nvSpPr>
        <p:spPr>
          <a:xfrm>
            <a:off x="1393198" y="1760342"/>
            <a:ext cx="9601196" cy="4531162"/>
          </a:xfrm>
        </p:spPr>
        <p:txBody>
          <a:bodyPr>
            <a:noAutofit/>
          </a:bodyPr>
          <a:lstStyle/>
          <a:p>
            <a:r>
              <a:rPr lang="en-IN" sz="3200">
                <a:latin typeface="Arial Black" panose="020B0604020202020204" pitchFamily="34" charset="0"/>
                <a:cs typeface="Arial Black" panose="020B0604020202020204" pitchFamily="34" charset="0"/>
              </a:rPr>
              <a:t>Latent period is due to time taken:</a:t>
            </a:r>
          </a:p>
          <a:p>
            <a:pPr marL="457200" indent="-457200">
              <a:buFont typeface="+mj-lt"/>
              <a:buAutoNum type="arabicPeriod"/>
            </a:pPr>
            <a:r>
              <a:rPr lang="en-IN" sz="3200">
                <a:latin typeface="Arial Black" panose="020B0604020202020204" pitchFamily="34" charset="0"/>
                <a:cs typeface="Arial Black" panose="020B0604020202020204" pitchFamily="34" charset="0"/>
              </a:rPr>
              <a:t> For propagation of impulse from the point of stimulation to the neuromuscular junction and hence to the sarcolema. </a:t>
            </a:r>
          </a:p>
          <a:p>
            <a:pPr marL="457200" indent="-457200">
              <a:buFont typeface="+mj-lt"/>
              <a:buAutoNum type="arabicPeriod"/>
            </a:pPr>
            <a:r>
              <a:rPr lang="en-IN" sz="3200">
                <a:latin typeface="Arial Black" panose="020B0604020202020204" pitchFamily="34" charset="0"/>
                <a:cs typeface="Arial Black" panose="020B0604020202020204" pitchFamily="34" charset="0"/>
              </a:rPr>
              <a:t> For initiation of contraction. </a:t>
            </a:r>
          </a:p>
          <a:p>
            <a:r>
              <a:rPr lang="en-IN" sz="3200">
                <a:latin typeface="Arial Black" panose="020B0604020202020204" pitchFamily="34" charset="0"/>
                <a:cs typeface="Arial Black" panose="020B0604020202020204" pitchFamily="34" charset="0"/>
              </a:rPr>
              <a:t> </a:t>
            </a:r>
            <a:r>
              <a:rPr lang="en-IN" sz="3200">
                <a:solidFill>
                  <a:srgbClr val="FF0000"/>
                </a:solidFill>
                <a:latin typeface="Arial Black" panose="020B0604020202020204" pitchFamily="34" charset="0"/>
                <a:cs typeface="Arial Black" panose="020B0604020202020204" pitchFamily="34" charset="0"/>
              </a:rPr>
              <a:t>It lasts about 10 milliseconds (0.01 sec) </a:t>
            </a:r>
            <a:endParaRPr lang="en-US" sz="3200">
              <a:solidFill>
                <a:srgbClr val="FF0000"/>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81987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6EAD-249F-3849-989F-287D755EBDDA}"/>
              </a:ext>
            </a:extLst>
          </p:cNvPr>
          <p:cNvSpPr>
            <a:spLocks noGrp="1"/>
          </p:cNvSpPr>
          <p:nvPr>
            <p:ph type="title"/>
          </p:nvPr>
        </p:nvSpPr>
        <p:spPr>
          <a:xfrm>
            <a:off x="940888" y="762089"/>
            <a:ext cx="9601196" cy="1303867"/>
          </a:xfrm>
        </p:spPr>
        <p:txBody>
          <a:bodyPr>
            <a:normAutofit/>
          </a:bodyPr>
          <a:lstStyle/>
          <a:p>
            <a:r>
              <a:rPr lang="en-IN" sz="4800" b="1">
                <a:solidFill>
                  <a:srgbClr val="C00000"/>
                </a:solidFill>
              </a:rPr>
              <a:t>*Contraction phase:</a:t>
            </a:r>
            <a:endParaRPr lang="en-US" sz="4800" b="1">
              <a:solidFill>
                <a:srgbClr val="C00000"/>
              </a:solidFill>
            </a:endParaRPr>
          </a:p>
        </p:txBody>
      </p:sp>
      <p:sp>
        <p:nvSpPr>
          <p:cNvPr id="3" name="Content Placeholder 2">
            <a:extLst>
              <a:ext uri="{FF2B5EF4-FFF2-40B4-BE49-F238E27FC236}">
                <a16:creationId xmlns:a16="http://schemas.microsoft.com/office/drawing/2014/main" id="{9B6C6383-7BFE-CD4D-B689-BD446173E7C6}"/>
              </a:ext>
            </a:extLst>
          </p:cNvPr>
          <p:cNvSpPr>
            <a:spLocks noGrp="1"/>
          </p:cNvSpPr>
          <p:nvPr>
            <p:ph idx="1"/>
          </p:nvPr>
        </p:nvSpPr>
        <p:spPr>
          <a:xfrm>
            <a:off x="4865388" y="1976223"/>
            <a:ext cx="6564611" cy="4417242"/>
          </a:xfrm>
        </p:spPr>
        <p:txBody>
          <a:bodyPr>
            <a:normAutofit/>
          </a:bodyPr>
          <a:lstStyle/>
          <a:p>
            <a:r>
              <a:rPr lang="en-IN" sz="2800" b="1">
                <a:latin typeface="Arial Black" panose="020B0604020202020204" pitchFamily="34" charset="0"/>
                <a:cs typeface="Arial Black" panose="020B0604020202020204" pitchFamily="34" charset="0"/>
              </a:rPr>
              <a:t>It is the time interval in which the muscle reaches the peak of contraction and performs work. </a:t>
            </a:r>
          </a:p>
          <a:p>
            <a:r>
              <a:rPr lang="en-IN" sz="2800" b="1">
                <a:latin typeface="Arial Black" panose="020B0604020202020204" pitchFamily="34" charset="0"/>
                <a:cs typeface="Arial Black" panose="020B0604020202020204" pitchFamily="34" charset="0"/>
              </a:rPr>
              <a:t> i.e. From the beginning of the contraction up to the maximum contraction. </a:t>
            </a:r>
          </a:p>
          <a:p>
            <a:r>
              <a:rPr lang="en-IN" sz="2800" b="1">
                <a:solidFill>
                  <a:srgbClr val="FF0000"/>
                </a:solidFill>
                <a:latin typeface="Arial Black" panose="020B0604020202020204" pitchFamily="34" charset="0"/>
                <a:cs typeface="Arial Black" panose="020B0604020202020204" pitchFamily="34" charset="0"/>
              </a:rPr>
              <a:t>It lasts about 40 milliseconds (0.04 sec). </a:t>
            </a:r>
            <a:endParaRPr lang="en-US" sz="2800" b="1">
              <a:solidFill>
                <a:srgbClr val="FF0000"/>
              </a:solidFill>
              <a:latin typeface="Arial Black" panose="020B0604020202020204" pitchFamily="34" charset="0"/>
              <a:cs typeface="Arial Black" panose="020B0604020202020204" pitchFamily="34" charset="0"/>
            </a:endParaRPr>
          </a:p>
        </p:txBody>
      </p:sp>
      <p:pic>
        <p:nvPicPr>
          <p:cNvPr id="4" name="Picture 4">
            <a:extLst>
              <a:ext uri="{FF2B5EF4-FFF2-40B4-BE49-F238E27FC236}">
                <a16:creationId xmlns:a16="http://schemas.microsoft.com/office/drawing/2014/main" id="{94D71C3A-4D20-5647-9C1C-E37B119A4542}"/>
              </a:ext>
            </a:extLst>
          </p:cNvPr>
          <p:cNvPicPr>
            <a:picLocks noChangeAspect="1"/>
          </p:cNvPicPr>
          <p:nvPr/>
        </p:nvPicPr>
        <p:blipFill>
          <a:blip r:embed="rId2"/>
          <a:stretch>
            <a:fillRect/>
          </a:stretch>
        </p:blipFill>
        <p:spPr>
          <a:xfrm>
            <a:off x="679051" y="1976222"/>
            <a:ext cx="4448175" cy="4270547"/>
          </a:xfrm>
          <a:prstGeom prst="rect">
            <a:avLst/>
          </a:prstGeom>
        </p:spPr>
      </p:pic>
    </p:spTree>
    <p:extLst>
      <p:ext uri="{BB962C8B-B14F-4D97-AF65-F5344CB8AC3E}">
        <p14:creationId xmlns:p14="http://schemas.microsoft.com/office/powerpoint/2010/main" val="90084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20BE-46DC-D146-97E8-2AF4E72A931F}"/>
              </a:ext>
            </a:extLst>
          </p:cNvPr>
          <p:cNvSpPr>
            <a:spLocks noGrp="1"/>
          </p:cNvSpPr>
          <p:nvPr>
            <p:ph type="title"/>
          </p:nvPr>
        </p:nvSpPr>
        <p:spPr>
          <a:xfrm>
            <a:off x="1295402" y="574557"/>
            <a:ext cx="9601196" cy="1540300"/>
          </a:xfrm>
        </p:spPr>
        <p:txBody>
          <a:bodyPr>
            <a:normAutofit/>
          </a:bodyPr>
          <a:lstStyle/>
          <a:p>
            <a:r>
              <a:rPr lang="en-IN" sz="4800" b="1">
                <a:solidFill>
                  <a:srgbClr val="C00000"/>
                </a:solidFill>
                <a:latin typeface="Arial Black" panose="020B0604020202020204" pitchFamily="34" charset="0"/>
                <a:cs typeface="Arial Black" panose="020B0604020202020204" pitchFamily="34" charset="0"/>
              </a:rPr>
              <a:t>* </a:t>
            </a:r>
            <a:r>
              <a:rPr lang="en-IN" sz="4000" b="1">
                <a:solidFill>
                  <a:srgbClr val="C00000"/>
                </a:solidFill>
                <a:latin typeface="Arial Black" panose="020B0604020202020204" pitchFamily="34" charset="0"/>
                <a:cs typeface="Arial Black" panose="020B0604020202020204" pitchFamily="34" charset="0"/>
              </a:rPr>
              <a:t>Relaxation phase:</a:t>
            </a:r>
            <a:endParaRPr lang="en-US" sz="4000" b="1">
              <a:solidFill>
                <a:srgbClr val="C00000"/>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FDEAE798-B3F8-D642-A49C-C52163EF390B}"/>
              </a:ext>
            </a:extLst>
          </p:cNvPr>
          <p:cNvSpPr>
            <a:spLocks noGrp="1"/>
          </p:cNvSpPr>
          <p:nvPr>
            <p:ph idx="1"/>
          </p:nvPr>
        </p:nvSpPr>
        <p:spPr>
          <a:xfrm>
            <a:off x="1295401" y="2410235"/>
            <a:ext cx="10146823" cy="4166597"/>
          </a:xfrm>
        </p:spPr>
        <p:txBody>
          <a:bodyPr>
            <a:noAutofit/>
          </a:bodyPr>
          <a:lstStyle/>
          <a:p>
            <a:r>
              <a:rPr lang="en-IN" sz="2800" b="1">
                <a:latin typeface="Arial Black" panose="020B0604020202020204" pitchFamily="34" charset="0"/>
                <a:cs typeface="Arial Black" panose="020B0604020202020204" pitchFamily="34" charset="0"/>
              </a:rPr>
              <a:t>It is the longest of the three phases, </a:t>
            </a:r>
            <a:r>
              <a:rPr lang="en-IN" sz="2800" b="1">
                <a:solidFill>
                  <a:srgbClr val="FF0000"/>
                </a:solidFill>
                <a:latin typeface="Arial Black" panose="020B0604020202020204" pitchFamily="34" charset="0"/>
                <a:cs typeface="Arial Black" panose="020B0604020202020204" pitchFamily="34" charset="0"/>
              </a:rPr>
              <a:t>it lasts about 50 milliseconds (0.05 sec)</a:t>
            </a:r>
            <a:r>
              <a:rPr lang="en-IN" sz="2800" b="1">
                <a:latin typeface="Arial Black" panose="020B0604020202020204" pitchFamily="34" charset="0"/>
                <a:cs typeface="Arial Black" panose="020B0604020202020204" pitchFamily="34" charset="0"/>
              </a:rPr>
              <a:t>. </a:t>
            </a:r>
          </a:p>
          <a:p>
            <a:r>
              <a:rPr lang="en-IN" sz="2800" b="1">
                <a:latin typeface="Arial Black" panose="020B0604020202020204" pitchFamily="34" charset="0"/>
                <a:cs typeface="Arial Black" panose="020B0604020202020204" pitchFamily="34" charset="0"/>
              </a:rPr>
              <a:t>It is indicated by the downward tracing in the  </a:t>
            </a:r>
            <a:r>
              <a:rPr lang="en-IN" sz="2800" b="1" u="sng">
                <a:solidFill>
                  <a:srgbClr val="FF0000"/>
                </a:solidFill>
                <a:latin typeface="Arial Black" panose="020B0604020202020204" pitchFamily="34" charset="0"/>
                <a:cs typeface="Arial Black" panose="020B0604020202020204" pitchFamily="34" charset="0"/>
              </a:rPr>
              <a:t>myogram</a:t>
            </a:r>
            <a:r>
              <a:rPr lang="en-IN" sz="2800" b="1">
                <a:latin typeface="Arial Black" panose="020B0604020202020204" pitchFamily="34" charset="0"/>
                <a:cs typeface="Arial Black" panose="020B0604020202020204" pitchFamily="34" charset="0"/>
              </a:rPr>
              <a:t> ( </a:t>
            </a:r>
            <a:r>
              <a:rPr lang="en-IN" sz="2800" b="1" u="sng">
                <a:solidFill>
                  <a:srgbClr val="C00000"/>
                </a:solidFill>
                <a:latin typeface="Arial Black" panose="020B0604020202020204" pitchFamily="34" charset="0"/>
                <a:cs typeface="Arial Black" panose="020B0604020202020204" pitchFamily="34" charset="0"/>
              </a:rPr>
              <a:t>kymogram</a:t>
            </a:r>
            <a:r>
              <a:rPr lang="en-IN" sz="2800" b="1">
                <a:latin typeface="Arial Black" panose="020B0604020202020204" pitchFamily="34" charset="0"/>
                <a:cs typeface="Arial Black" panose="020B0604020202020204" pitchFamily="34" charset="0"/>
              </a:rPr>
              <a:t>) </a:t>
            </a:r>
          </a:p>
          <a:p>
            <a:r>
              <a:rPr lang="en-IN" sz="2800" b="1">
                <a:solidFill>
                  <a:srgbClr val="FF0000"/>
                </a:solidFill>
                <a:latin typeface="Arial Black" panose="020B0604020202020204" pitchFamily="34" charset="0"/>
                <a:cs typeface="Arial Black" panose="020B0604020202020204" pitchFamily="34" charset="0"/>
              </a:rPr>
              <a:t>Kymogram – graph showing a twitch contraction. </a:t>
            </a:r>
          </a:p>
          <a:p>
            <a:r>
              <a:rPr lang="en-IN" sz="2800" b="1">
                <a:latin typeface="Arial Black" panose="020B0604020202020204" pitchFamily="34" charset="0"/>
                <a:cs typeface="Arial Black" panose="020B0604020202020204" pitchFamily="34" charset="0"/>
              </a:rPr>
              <a:t>During this phase, the muscle return to it’s original length. </a:t>
            </a:r>
            <a:endParaRPr lang="en-US" sz="2800" b="1">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20126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89C3-8515-1D4A-BBB9-2FCB1634C360}"/>
              </a:ext>
            </a:extLst>
          </p:cNvPr>
          <p:cNvSpPr>
            <a:spLocks noGrp="1"/>
          </p:cNvSpPr>
          <p:nvPr>
            <p:ph type="title"/>
          </p:nvPr>
        </p:nvSpPr>
        <p:spPr/>
        <p:txBody>
          <a:bodyPr>
            <a:normAutofit/>
          </a:bodyPr>
          <a:lstStyle/>
          <a:p>
            <a:r>
              <a:rPr lang="en-IN" sz="4800" b="1">
                <a:solidFill>
                  <a:srgbClr val="C00000"/>
                </a:solidFill>
                <a:latin typeface="Arial Black" panose="020B0604020202020204" pitchFamily="34" charset="0"/>
                <a:cs typeface="Arial Black" panose="020B0604020202020204" pitchFamily="34" charset="0"/>
              </a:rPr>
              <a:t>Tetanus:-</a:t>
            </a:r>
            <a:endParaRPr lang="en-US" sz="4800" b="1">
              <a:solidFill>
                <a:srgbClr val="C00000"/>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915818DD-3FE9-7E44-B413-FCAD26D59F8B}"/>
              </a:ext>
            </a:extLst>
          </p:cNvPr>
          <p:cNvSpPr>
            <a:spLocks noGrp="1"/>
          </p:cNvSpPr>
          <p:nvPr>
            <p:ph idx="1"/>
          </p:nvPr>
        </p:nvSpPr>
        <p:spPr>
          <a:xfrm>
            <a:off x="989990" y="2573276"/>
            <a:ext cx="10554310" cy="3514573"/>
          </a:xfrm>
        </p:spPr>
        <p:txBody>
          <a:bodyPr>
            <a:noAutofit/>
          </a:bodyPr>
          <a:lstStyle/>
          <a:p>
            <a:r>
              <a:rPr lang="en-IN" sz="2800" b="1">
                <a:latin typeface="Arial Black" panose="020B0604020202020204" pitchFamily="34" charset="0"/>
                <a:cs typeface="Arial Black" panose="020B0604020202020204" pitchFamily="34" charset="0"/>
              </a:rPr>
              <a:t>If the muscle fibre is stimulated before it relaxes, for a second time, it can contract again. If we continue closely spaced stimuli, we get a smooth sustained contraction, called  a </a:t>
            </a:r>
            <a:r>
              <a:rPr lang="en-IN" sz="2800" b="1" u="sng">
                <a:solidFill>
                  <a:srgbClr val="FF0000"/>
                </a:solidFill>
                <a:latin typeface="Arial Black" panose="020B0604020202020204" pitchFamily="34" charset="0"/>
                <a:cs typeface="Arial Black" panose="020B0604020202020204" pitchFamily="34" charset="0"/>
              </a:rPr>
              <a:t>tetanus</a:t>
            </a:r>
            <a:r>
              <a:rPr lang="en-IN" sz="2800" b="1">
                <a:latin typeface="Arial Black" panose="020B0604020202020204" pitchFamily="34" charset="0"/>
                <a:cs typeface="Arial Black" panose="020B0604020202020204" pitchFamily="34" charset="0"/>
              </a:rPr>
              <a:t> or </a:t>
            </a:r>
            <a:r>
              <a:rPr lang="en-IN" sz="2800" b="1" u="sng">
                <a:solidFill>
                  <a:srgbClr val="C00000"/>
                </a:solidFill>
                <a:latin typeface="Arial Black" panose="020B0604020202020204" pitchFamily="34" charset="0"/>
                <a:cs typeface="Arial Black" panose="020B0604020202020204" pitchFamily="34" charset="0"/>
              </a:rPr>
              <a:t>tetanic contraction</a:t>
            </a:r>
            <a:r>
              <a:rPr lang="en-IN" sz="2800" b="1">
                <a:latin typeface="Arial Black" panose="020B0604020202020204" pitchFamily="34" charset="0"/>
                <a:cs typeface="Arial Black" panose="020B0604020202020204" pitchFamily="34" charset="0"/>
              </a:rPr>
              <a:t>. </a:t>
            </a:r>
          </a:p>
          <a:p>
            <a:r>
              <a:rPr lang="en-IN" sz="2800" b="1">
                <a:latin typeface="Arial Black" panose="020B0604020202020204" pitchFamily="34" charset="0"/>
                <a:cs typeface="Arial Black" panose="020B0604020202020204" pitchFamily="34" charset="0"/>
              </a:rPr>
              <a:t>Whose tension may be much greter than that developed by the single twitches. </a:t>
            </a:r>
          </a:p>
          <a:p>
            <a:pPr marL="0" indent="0">
              <a:buNone/>
            </a:pPr>
            <a:endParaRPr lang="en-US" sz="2800" b="1">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34247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22419-58F4-1346-ABF6-73695192AA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9E4F6D-FA81-614F-9577-ED95BC8588EB}"/>
              </a:ext>
            </a:extLst>
          </p:cNvPr>
          <p:cNvSpPr>
            <a:spLocks noGrp="1"/>
          </p:cNvSpPr>
          <p:nvPr>
            <p:ph idx="1"/>
          </p:nvPr>
        </p:nvSpPr>
        <p:spPr>
          <a:xfrm>
            <a:off x="1008124" y="2770862"/>
            <a:ext cx="9601196" cy="3318936"/>
          </a:xfrm>
        </p:spPr>
        <p:txBody>
          <a:bodyPr/>
          <a:lstStyle/>
          <a:p>
            <a:r>
              <a:rPr lang="en-IN" sz="2400" b="1">
                <a:latin typeface="Arial Black" panose="020B0604020202020204" pitchFamily="34" charset="0"/>
                <a:cs typeface="Arial Black" panose="020B0604020202020204" pitchFamily="34" charset="0"/>
              </a:rPr>
              <a:t>If frog muscle is stimulated at a rate of 20 to 30 stimuli per second, the muscle can only partly relax between stimuli. As a result, the muscle maintains a sustained contraction called </a:t>
            </a:r>
            <a:r>
              <a:rPr lang="en-IN" sz="2400" b="1" u="sng">
                <a:solidFill>
                  <a:srgbClr val="C00000"/>
                </a:solidFill>
                <a:latin typeface="Arial Black" panose="020B0604020202020204" pitchFamily="34" charset="0"/>
                <a:cs typeface="Arial Black" panose="020B0604020202020204" pitchFamily="34" charset="0"/>
              </a:rPr>
              <a:t>incomplete tetanus</a:t>
            </a:r>
            <a:r>
              <a:rPr lang="en-IN" sz="2400" b="1">
                <a:latin typeface="Arial Black" panose="020B0604020202020204" pitchFamily="34" charset="0"/>
                <a:cs typeface="Arial Black" panose="020B0604020202020204" pitchFamily="34" charset="0"/>
              </a:rPr>
              <a:t>. </a:t>
            </a:r>
          </a:p>
          <a:p>
            <a:r>
              <a:rPr lang="en-IN" sz="2400" b="1">
                <a:latin typeface="Arial Black" panose="020B0604020202020204" pitchFamily="34" charset="0"/>
                <a:cs typeface="Arial Black" panose="020B0604020202020204" pitchFamily="34" charset="0"/>
              </a:rPr>
              <a:t>Increased stimuli at a rate of 35 to 50 stimuli per second result in </a:t>
            </a:r>
            <a:r>
              <a:rPr lang="en-IN" sz="2400" b="1" u="sng">
                <a:solidFill>
                  <a:srgbClr val="C00000"/>
                </a:solidFill>
                <a:latin typeface="Arial Black" panose="020B0604020202020204" pitchFamily="34" charset="0"/>
                <a:cs typeface="Arial Black" panose="020B0604020202020204" pitchFamily="34" charset="0"/>
              </a:rPr>
              <a:t>complete tetanus</a:t>
            </a:r>
            <a:r>
              <a:rPr lang="en-IN" sz="2400" b="1">
                <a:latin typeface="Arial Black" panose="020B0604020202020204" pitchFamily="34" charset="0"/>
                <a:cs typeface="Arial Black" panose="020B0604020202020204" pitchFamily="34" charset="0"/>
              </a:rPr>
              <a:t>, that lacks even partial relaxation. </a:t>
            </a:r>
            <a:endParaRPr lang="en-US"/>
          </a:p>
        </p:txBody>
      </p:sp>
    </p:spTree>
    <p:extLst>
      <p:ext uri="{BB962C8B-B14F-4D97-AF65-F5344CB8AC3E}">
        <p14:creationId xmlns:p14="http://schemas.microsoft.com/office/powerpoint/2010/main" val="299475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3C79-2E25-6247-8A4E-34B821D1AEF5}"/>
              </a:ext>
            </a:extLst>
          </p:cNvPr>
          <p:cNvSpPr>
            <a:spLocks noGrp="1"/>
          </p:cNvSpPr>
          <p:nvPr>
            <p:ph type="title"/>
          </p:nvPr>
        </p:nvSpPr>
        <p:spPr/>
        <p:txBody>
          <a:bodyPr>
            <a:normAutofit/>
          </a:bodyPr>
          <a:lstStyle/>
          <a:p>
            <a:r>
              <a:rPr lang="en-IN" sz="4800" b="1">
                <a:solidFill>
                  <a:srgbClr val="C00000"/>
                </a:solidFill>
                <a:latin typeface="Arial Black" panose="020B0604020202020204" pitchFamily="34" charset="0"/>
                <a:cs typeface="Arial Black" panose="020B0604020202020204" pitchFamily="34" charset="0"/>
              </a:rPr>
              <a:t>Summation:-</a:t>
            </a:r>
            <a:endParaRPr lang="en-US" sz="4800" b="1">
              <a:solidFill>
                <a:srgbClr val="C00000"/>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24FCEBA0-AC90-EF49-B96D-9B1099E8DFB6}"/>
              </a:ext>
            </a:extLst>
          </p:cNvPr>
          <p:cNvSpPr>
            <a:spLocks noGrp="1"/>
          </p:cNvSpPr>
          <p:nvPr>
            <p:ph idx="1"/>
          </p:nvPr>
        </p:nvSpPr>
        <p:spPr>
          <a:xfrm>
            <a:off x="892396" y="2640513"/>
            <a:ext cx="10464256" cy="3545134"/>
          </a:xfrm>
        </p:spPr>
        <p:txBody>
          <a:bodyPr>
            <a:noAutofit/>
          </a:bodyPr>
          <a:lstStyle/>
          <a:p>
            <a:r>
              <a:rPr lang="en-IN" sz="3200" b="1">
                <a:latin typeface="Arial Black" panose="020B0604020202020204" pitchFamily="34" charset="0"/>
                <a:cs typeface="Arial Black" panose="020B0604020202020204" pitchFamily="34" charset="0"/>
              </a:rPr>
              <a:t>If a second stimulus is applied to muscle that is still in the contraction phase, second contraction  is added to the first and results in the greater shortening of the muscle than caused by a single stimulus. This is the </a:t>
            </a:r>
            <a:r>
              <a:rPr lang="en-IN" sz="3200" b="1" u="sng">
                <a:solidFill>
                  <a:srgbClr val="FF0000"/>
                </a:solidFill>
                <a:latin typeface="Arial Black" panose="020B0604020202020204" pitchFamily="34" charset="0"/>
                <a:cs typeface="Arial Black" panose="020B0604020202020204" pitchFamily="34" charset="0"/>
              </a:rPr>
              <a:t>summation</a:t>
            </a:r>
            <a:r>
              <a:rPr lang="en-IN" sz="3200" b="1">
                <a:latin typeface="Arial Black" panose="020B0604020202020204" pitchFamily="34" charset="0"/>
                <a:cs typeface="Arial Black" panose="020B0604020202020204" pitchFamily="34" charset="0"/>
              </a:rPr>
              <a:t>. </a:t>
            </a:r>
            <a:endParaRPr lang="en-US" sz="3200" b="1">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0681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C6C1-A4B7-CE4F-9E36-EF197CFB5F9C}"/>
              </a:ext>
            </a:extLst>
          </p:cNvPr>
          <p:cNvSpPr>
            <a:spLocks noGrp="1"/>
          </p:cNvSpPr>
          <p:nvPr>
            <p:ph type="title"/>
          </p:nvPr>
        </p:nvSpPr>
        <p:spPr>
          <a:xfrm>
            <a:off x="1295402" y="982133"/>
            <a:ext cx="9601196" cy="973804"/>
          </a:xfrm>
        </p:spPr>
        <p:txBody>
          <a:bodyPr>
            <a:normAutofit/>
          </a:bodyPr>
          <a:lstStyle/>
          <a:p>
            <a:r>
              <a:rPr lang="en-IN" sz="5400" b="1">
                <a:solidFill>
                  <a:srgbClr val="C00000"/>
                </a:solidFill>
              </a:rPr>
              <a:t>Fatigue:-</a:t>
            </a:r>
            <a:endParaRPr lang="en-US" sz="5400" b="1">
              <a:solidFill>
                <a:srgbClr val="C00000"/>
              </a:solidFill>
            </a:endParaRPr>
          </a:p>
        </p:txBody>
      </p:sp>
      <p:sp>
        <p:nvSpPr>
          <p:cNvPr id="3" name="Content Placeholder 2">
            <a:extLst>
              <a:ext uri="{FF2B5EF4-FFF2-40B4-BE49-F238E27FC236}">
                <a16:creationId xmlns:a16="http://schemas.microsoft.com/office/drawing/2014/main" id="{26B2BF40-67F5-3F43-A210-910E5B7B15BD}"/>
              </a:ext>
            </a:extLst>
          </p:cNvPr>
          <p:cNvSpPr>
            <a:spLocks noGrp="1"/>
          </p:cNvSpPr>
          <p:nvPr>
            <p:ph idx="1"/>
          </p:nvPr>
        </p:nvSpPr>
        <p:spPr>
          <a:xfrm>
            <a:off x="770150" y="2493818"/>
            <a:ext cx="10647625" cy="3838524"/>
          </a:xfrm>
        </p:spPr>
        <p:txBody>
          <a:bodyPr>
            <a:normAutofit fontScale="85000" lnSpcReduction="20000"/>
          </a:bodyPr>
          <a:lstStyle/>
          <a:p>
            <a:r>
              <a:rPr lang="en-IN" sz="2600" b="1">
                <a:latin typeface="Arial Black" panose="020B0604020202020204" pitchFamily="34" charset="0"/>
                <a:cs typeface="Arial Black" panose="020B0604020202020204" pitchFamily="34" charset="0"/>
              </a:rPr>
              <a:t>When repeatedly stimulated, the muscle loses its irritability and becomes gradually less excitable and ultimately ceases ( stop) to respond. This phenomenon is called </a:t>
            </a:r>
            <a:r>
              <a:rPr lang="en-IN" sz="2600" b="1" u="sng">
                <a:solidFill>
                  <a:srgbClr val="FF0000"/>
                </a:solidFill>
                <a:latin typeface="Arial Black" panose="020B0604020202020204" pitchFamily="34" charset="0"/>
                <a:cs typeface="Arial Black" panose="020B0604020202020204" pitchFamily="34" charset="0"/>
              </a:rPr>
              <a:t>fatigue</a:t>
            </a:r>
            <a:r>
              <a:rPr lang="en-IN" sz="2600" b="1">
                <a:latin typeface="Arial Black" panose="020B0604020202020204" pitchFamily="34" charset="0"/>
                <a:cs typeface="Arial Black" panose="020B0604020202020204" pitchFamily="34" charset="0"/>
              </a:rPr>
              <a:t>. </a:t>
            </a:r>
          </a:p>
          <a:p>
            <a:r>
              <a:rPr lang="en-IN" sz="2600" b="1">
                <a:solidFill>
                  <a:srgbClr val="FF0000"/>
                </a:solidFill>
                <a:latin typeface="Arial Black" panose="020B0604020202020204" pitchFamily="34" charset="0"/>
                <a:cs typeface="Arial Black" panose="020B0604020202020204" pitchFamily="34" charset="0"/>
              </a:rPr>
              <a:t>So it can be defined as the inability of muscle to do further work. </a:t>
            </a:r>
          </a:p>
          <a:p>
            <a:r>
              <a:rPr lang="en-IN" sz="2600" b="1">
                <a:solidFill>
                  <a:srgbClr val="C00000"/>
                </a:solidFill>
                <a:latin typeface="Arial Black" panose="020B0604020202020204" pitchFamily="34" charset="0"/>
                <a:cs typeface="Arial Black" panose="020B0604020202020204" pitchFamily="34" charset="0"/>
              </a:rPr>
              <a:t>The fatigue may be due to;</a:t>
            </a:r>
          </a:p>
          <a:p>
            <a:pPr marL="457200" indent="-457200">
              <a:buFont typeface="+mj-lt"/>
              <a:buAutoNum type="arabicPeriod"/>
            </a:pPr>
            <a:r>
              <a:rPr lang="en-IN" sz="2600" b="1">
                <a:latin typeface="Arial Black" panose="020B0604020202020204" pitchFamily="34" charset="0"/>
                <a:cs typeface="Arial Black" panose="020B0604020202020204" pitchFamily="34" charset="0"/>
              </a:rPr>
              <a:t>Exhaustation of sources of energy of the muscle. </a:t>
            </a:r>
          </a:p>
          <a:p>
            <a:pPr marL="457200" indent="-457200">
              <a:buFont typeface="+mj-lt"/>
              <a:buAutoNum type="arabicPeriod"/>
            </a:pPr>
            <a:r>
              <a:rPr lang="en-IN" sz="2600" b="1">
                <a:latin typeface="Arial Black" panose="020B0604020202020204" pitchFamily="34" charset="0"/>
                <a:cs typeface="Arial Black" panose="020B0604020202020204" pitchFamily="34" charset="0"/>
              </a:rPr>
              <a:t> Accumulation of the end products of chemical reactions such as lactic acid, carbon dioxide, keton bodies. </a:t>
            </a:r>
          </a:p>
          <a:p>
            <a:pPr marL="457200" indent="-457200">
              <a:buFont typeface="+mj-lt"/>
              <a:buAutoNum type="arabicPeriod"/>
            </a:pPr>
            <a:r>
              <a:rPr lang="en-IN" sz="2600" b="1">
                <a:latin typeface="Arial Black" panose="020B0604020202020204" pitchFamily="34" charset="0"/>
                <a:cs typeface="Arial Black" panose="020B0604020202020204" pitchFamily="34" charset="0"/>
              </a:rPr>
              <a:t>Decrease of local synthesis of acetylcholine during prolonged exercise. </a:t>
            </a:r>
          </a:p>
          <a:p>
            <a:endParaRPr lang="en-IN"/>
          </a:p>
          <a:p>
            <a:endParaRPr lang="en-US"/>
          </a:p>
        </p:txBody>
      </p:sp>
    </p:spTree>
    <p:extLst>
      <p:ext uri="{BB962C8B-B14F-4D97-AF65-F5344CB8AC3E}">
        <p14:creationId xmlns:p14="http://schemas.microsoft.com/office/powerpoint/2010/main" val="278233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Changes During muscle Contraction:</vt:lpstr>
      <vt:lpstr>Muscle Twitch:-</vt:lpstr>
      <vt:lpstr>PowerPoint Presentation</vt:lpstr>
      <vt:lpstr>*Contraction phase:</vt:lpstr>
      <vt:lpstr>* Relaxation phase:</vt:lpstr>
      <vt:lpstr>Tetanus:-</vt:lpstr>
      <vt:lpstr>PowerPoint Presentation</vt:lpstr>
      <vt:lpstr>Summation:-</vt:lpstr>
      <vt:lpstr>Fatigue:-</vt:lpstr>
      <vt:lpstr>Rigor mortis:-</vt:lpstr>
      <vt:lpstr>PowerPoint Presentation</vt:lpstr>
      <vt:lpstr>All- or none law:-</vt:lpstr>
      <vt:lpstr>Isometric and Isotonic Contraction:-</vt:lpstr>
      <vt:lpstr>When a muscle develops tension but does not change length, then the contraction is said to be isometric               ( constant length).  Isometric literally means ‘same length’, where iso- means ‘the same ‘and ‘metric’ refers to ‘lenght’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During muscle Contraction:</dc:title>
  <dc:creator>Unknown User</dc:creator>
  <cp:lastModifiedBy>Unknown User</cp:lastModifiedBy>
  <cp:revision>8</cp:revision>
  <dcterms:created xsi:type="dcterms:W3CDTF">2020-08-28T04:30:47Z</dcterms:created>
  <dcterms:modified xsi:type="dcterms:W3CDTF">2020-09-03T08:33:48Z</dcterms:modified>
</cp:coreProperties>
</file>