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01" r:id="rId2"/>
    <p:sldId id="260" r:id="rId3"/>
    <p:sldId id="257" r:id="rId4"/>
    <p:sldId id="256" r:id="rId5"/>
    <p:sldId id="258" r:id="rId6"/>
    <p:sldId id="259" r:id="rId7"/>
    <p:sldId id="261" r:id="rId8"/>
    <p:sldId id="262" r:id="rId9"/>
    <p:sldId id="263" r:id="rId10"/>
    <p:sldId id="264" r:id="rId11"/>
    <p:sldId id="267" r:id="rId12"/>
    <p:sldId id="265" r:id="rId13"/>
    <p:sldId id="266" r:id="rId14"/>
    <p:sldId id="272" r:id="rId15"/>
    <p:sldId id="268" r:id="rId16"/>
    <p:sldId id="270" r:id="rId17"/>
    <p:sldId id="271" r:id="rId18"/>
    <p:sldId id="269" r:id="rId19"/>
    <p:sldId id="273" r:id="rId20"/>
    <p:sldId id="277" r:id="rId21"/>
    <p:sldId id="274" r:id="rId22"/>
    <p:sldId id="275" r:id="rId23"/>
    <p:sldId id="291" r:id="rId24"/>
    <p:sldId id="292" r:id="rId25"/>
    <p:sldId id="293" r:id="rId26"/>
    <p:sldId id="278" r:id="rId27"/>
    <p:sldId id="279" r:id="rId28"/>
    <p:sldId id="276" r:id="rId29"/>
    <p:sldId id="294" r:id="rId30"/>
    <p:sldId id="281" r:id="rId31"/>
    <p:sldId id="280" r:id="rId32"/>
    <p:sldId id="296" r:id="rId33"/>
    <p:sldId id="297" r:id="rId34"/>
    <p:sldId id="298" r:id="rId35"/>
    <p:sldId id="300" r:id="rId36"/>
    <p:sldId id="283" r:id="rId37"/>
    <p:sldId id="28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C72D342F-08DB-42EC-AD1F-B5569DB09052}"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72D342F-08DB-42EC-AD1F-B5569DB09052}"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72D342F-08DB-42EC-AD1F-B5569DB09052}"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72D342F-08DB-42EC-AD1F-B5569DB09052}"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2D342F-08DB-42EC-AD1F-B5569DB09052}" type="datetimeFigureOut">
              <a:rPr lang="en-US" smtClean="0"/>
              <a:pPr/>
              <a:t>10/8/2021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C72D342F-08DB-42EC-AD1F-B5569DB09052}"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C72D342F-08DB-42EC-AD1F-B5569DB09052}" type="datetimeFigureOut">
              <a:rPr lang="en-US" smtClean="0"/>
              <a:pPr/>
              <a:t>10/8/2021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72D342F-08DB-42EC-AD1F-B5569DB09052}" type="datetimeFigureOut">
              <a:rPr lang="en-US" smtClean="0"/>
              <a:pPr/>
              <a:t>10/8/2021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2D342F-08DB-42EC-AD1F-B5569DB09052}" type="datetimeFigureOut">
              <a:rPr lang="en-US" smtClean="0"/>
              <a:pPr/>
              <a:t>10/8/2021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2D342F-08DB-42EC-AD1F-B5569DB09052}"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2D342F-08DB-42EC-AD1F-B5569DB09052}" type="datetimeFigureOut">
              <a:rPr lang="en-US" smtClean="0"/>
              <a:pPr/>
              <a:t>10/8/2021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67C049F-2EC4-4C21-9DC9-8705F3E1D50E}"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D342F-08DB-42EC-AD1F-B5569DB09052}" type="datetimeFigureOut">
              <a:rPr lang="en-US" smtClean="0"/>
              <a:pPr/>
              <a:t>10/8/2021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7C049F-2EC4-4C21-9DC9-8705F3E1D50E}"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Hexagon" TargetMode="External"/><Relationship Id="rId2" Type="http://schemas.openxmlformats.org/officeDocument/2006/relationships/hyperlink" Target="http://en.wikipedia.org/wiki/Enterobacteria_phage_T4"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lstStyle/>
          <a:p>
            <a:pPr marL="0" indent="0" algn="ctr">
              <a:buNone/>
            </a:pPr>
            <a:endParaRPr lang="en-US" dirty="0">
              <a:solidFill>
                <a:srgbClr val="FF0066"/>
              </a:solidFill>
              <a:latin typeface="Arial Rounded MT Bold" pitchFamily="34" charset="0"/>
            </a:endParaRPr>
          </a:p>
          <a:p>
            <a:pPr marL="0" indent="0" algn="ctr">
              <a:buNone/>
            </a:pPr>
            <a:r>
              <a:rPr lang="en-US" sz="4000" dirty="0">
                <a:solidFill>
                  <a:srgbClr val="0000CC"/>
                </a:solidFill>
                <a:latin typeface="Arial Rounded MT Bold" pitchFamily="34" charset="0"/>
              </a:rPr>
              <a:t>Structure a</a:t>
            </a:r>
            <a:r>
              <a:rPr lang="en-US" sz="4000" dirty="0" smtClean="0">
                <a:solidFill>
                  <a:srgbClr val="0000CC"/>
                </a:solidFill>
                <a:latin typeface="Arial Rounded MT Bold" pitchFamily="34" charset="0"/>
              </a:rPr>
              <a:t>nd Symmetry of </a:t>
            </a:r>
            <a:r>
              <a:rPr lang="en-US" sz="4000" dirty="0">
                <a:solidFill>
                  <a:srgbClr val="0000CC"/>
                </a:solidFill>
                <a:latin typeface="Arial Rounded MT Bold" pitchFamily="34" charset="0"/>
              </a:rPr>
              <a:t>Viruses</a:t>
            </a:r>
          </a:p>
          <a:p>
            <a:pPr marL="0" indent="0" algn="ctr">
              <a:buNone/>
            </a:pPr>
            <a:r>
              <a:rPr lang="en-US" sz="4800" dirty="0" smtClean="0">
                <a:solidFill>
                  <a:srgbClr val="FF0066"/>
                </a:solidFill>
                <a:latin typeface="Arial Rounded MT Bold" pitchFamily="34" charset="0"/>
              </a:rPr>
              <a:t>Cultivation of Viruses</a:t>
            </a:r>
            <a:endParaRPr lang="en-US" sz="4800" dirty="0">
              <a:solidFill>
                <a:srgbClr val="FF0066"/>
              </a:solidFill>
              <a:latin typeface="Arial Rounded MT Bold" pitchFamily="34" charset="0"/>
            </a:endParaRPr>
          </a:p>
          <a:p>
            <a:pPr marL="0" indent="0" algn="ctr">
              <a:buNone/>
            </a:pPr>
            <a:endParaRPr lang="en-US" dirty="0">
              <a:solidFill>
                <a:srgbClr val="C00000"/>
              </a:solidFill>
              <a:latin typeface="Arial Rounded MT Bold" pitchFamily="34" charset="0"/>
            </a:endParaRPr>
          </a:p>
          <a:p>
            <a:pPr marL="0" indent="0" algn="ctr">
              <a:buNone/>
            </a:pPr>
            <a:r>
              <a:rPr lang="en-US" sz="4000" dirty="0">
                <a:solidFill>
                  <a:srgbClr val="0000CC"/>
                </a:solidFill>
                <a:latin typeface="Arial Rounded MT Bold" pitchFamily="34" charset="0"/>
              </a:rPr>
              <a:t>Mr. S. N. </a:t>
            </a:r>
            <a:r>
              <a:rPr lang="en-US" sz="4000" dirty="0" err="1">
                <a:solidFill>
                  <a:srgbClr val="0000CC"/>
                </a:solidFill>
                <a:latin typeface="Arial Rounded MT Bold" pitchFamily="34" charset="0"/>
              </a:rPr>
              <a:t>Mendhe</a:t>
            </a:r>
            <a:endParaRPr lang="en-US" sz="4000" dirty="0">
              <a:solidFill>
                <a:srgbClr val="0000CC"/>
              </a:solidFill>
              <a:latin typeface="Arial Rounded MT Bold" pitchFamily="34" charset="0"/>
            </a:endParaRPr>
          </a:p>
          <a:p>
            <a:pPr marL="0" indent="0" algn="ctr">
              <a:buNone/>
            </a:pPr>
            <a:r>
              <a:rPr lang="en-US" sz="4000" dirty="0">
                <a:solidFill>
                  <a:srgbClr val="FF0000"/>
                </a:solidFill>
                <a:latin typeface="Arial Rounded MT Bold" pitchFamily="34" charset="0"/>
              </a:rPr>
              <a:t>Department of Microbiology,</a:t>
            </a:r>
          </a:p>
          <a:p>
            <a:pPr marL="0" indent="0" algn="ctr">
              <a:buNone/>
            </a:pPr>
            <a:r>
              <a:rPr lang="en-US" sz="4000" dirty="0" err="1">
                <a:solidFill>
                  <a:srgbClr val="0000CC"/>
                </a:solidFill>
                <a:latin typeface="Arial Rounded MT Bold" pitchFamily="34" charset="0"/>
              </a:rPr>
              <a:t>Shri</a:t>
            </a:r>
            <a:r>
              <a:rPr lang="en-US" sz="4000" dirty="0">
                <a:solidFill>
                  <a:srgbClr val="0000CC"/>
                </a:solidFill>
                <a:latin typeface="Arial Rounded MT Bold" pitchFamily="34" charset="0"/>
              </a:rPr>
              <a:t> </a:t>
            </a:r>
            <a:r>
              <a:rPr lang="en-US" sz="4000" dirty="0" err="1">
                <a:solidFill>
                  <a:srgbClr val="0000CC"/>
                </a:solidFill>
                <a:latin typeface="Arial Rounded MT Bold" pitchFamily="34" charset="0"/>
              </a:rPr>
              <a:t>Shivaji</a:t>
            </a:r>
            <a:r>
              <a:rPr lang="en-US" sz="4000" dirty="0">
                <a:solidFill>
                  <a:srgbClr val="0000CC"/>
                </a:solidFill>
                <a:latin typeface="Arial Rounded MT Bold" pitchFamily="34" charset="0"/>
              </a:rPr>
              <a:t> Science and Arts College, </a:t>
            </a:r>
            <a:r>
              <a:rPr lang="en-US" sz="4000" dirty="0" err="1">
                <a:solidFill>
                  <a:srgbClr val="0000CC"/>
                </a:solidFill>
                <a:latin typeface="Arial Rounded MT Bold" pitchFamily="34" charset="0"/>
              </a:rPr>
              <a:t>Chikhli</a:t>
            </a:r>
            <a:endParaRPr lang="en-IN" sz="4000" dirty="0">
              <a:solidFill>
                <a:srgbClr val="0000CC"/>
              </a:solidFill>
              <a:latin typeface="Arial Rounded MT Bold" pitchFamily="34" charset="0"/>
            </a:endParaRPr>
          </a:p>
          <a:p>
            <a:endParaRPr lang="en-IN" dirty="0"/>
          </a:p>
        </p:txBody>
      </p:sp>
    </p:spTree>
    <p:extLst>
      <p:ext uri="{BB962C8B-B14F-4D97-AF65-F5344CB8AC3E}">
        <p14:creationId xmlns:p14="http://schemas.microsoft.com/office/powerpoint/2010/main" val="631154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457200" indent="-457200" algn="just">
              <a:buClr>
                <a:srgbClr val="C00000"/>
              </a:buClr>
              <a:buFont typeface="Wingdings" pitchFamily="2" charset="2"/>
              <a:buChar char="§"/>
            </a:pPr>
            <a:r>
              <a:rPr lang="en-IN" sz="2800" dirty="0" smtClean="0">
                <a:solidFill>
                  <a:srgbClr val="0000FF"/>
                </a:solidFill>
                <a:latin typeface="Times New Roman" pitchFamily="18" charset="0"/>
                <a:cs typeface="Times New Roman" pitchFamily="18" charset="0"/>
              </a:rPr>
              <a:t>The genome of the virus is surrounded by a protein coat known as a </a:t>
            </a:r>
            <a:r>
              <a:rPr lang="en-IN" sz="2800" b="1" dirty="0" smtClean="0">
                <a:solidFill>
                  <a:srgbClr val="0000FF"/>
                </a:solidFill>
                <a:latin typeface="Times New Roman" pitchFamily="18" charset="0"/>
                <a:cs typeface="Times New Roman" pitchFamily="18" charset="0"/>
              </a:rPr>
              <a:t>capsid</a:t>
            </a:r>
            <a:r>
              <a:rPr lang="en-IN" sz="2800" dirty="0" smtClean="0">
                <a:solidFill>
                  <a:srgbClr val="0000FF"/>
                </a:solidFill>
                <a:latin typeface="Times New Roman" pitchFamily="18" charset="0"/>
                <a:cs typeface="Times New Roman" pitchFamily="18" charset="0"/>
              </a:rPr>
              <a:t>, which is formed from a number of individual protein molecules called </a:t>
            </a:r>
            <a:r>
              <a:rPr lang="en-IN" sz="2800" b="1" dirty="0" err="1" smtClean="0">
                <a:solidFill>
                  <a:srgbClr val="0000FF"/>
                </a:solidFill>
                <a:latin typeface="Times New Roman" pitchFamily="18" charset="0"/>
                <a:cs typeface="Times New Roman" pitchFamily="18" charset="0"/>
              </a:rPr>
              <a:t>capsomeres</a:t>
            </a:r>
            <a:r>
              <a:rPr lang="en-IN" sz="2800" b="1" dirty="0" smtClean="0">
                <a:solidFill>
                  <a:srgbClr val="0000FF"/>
                </a:solidFill>
                <a:latin typeface="Times New Roman" pitchFamily="18" charset="0"/>
                <a:cs typeface="Times New Roman" pitchFamily="18" charset="0"/>
              </a:rPr>
              <a:t>.</a:t>
            </a:r>
            <a:r>
              <a:rPr lang="en-IN" sz="2800" dirty="0" smtClean="0">
                <a:solidFill>
                  <a:srgbClr val="0000FF"/>
                </a:solidFill>
                <a:latin typeface="Times New Roman" pitchFamily="18" charset="0"/>
                <a:cs typeface="Times New Roman" pitchFamily="18" charset="0"/>
              </a:rPr>
              <a:t> </a:t>
            </a:r>
          </a:p>
          <a:p>
            <a:pPr marL="457200" indent="-457200" algn="just">
              <a:buClr>
                <a:srgbClr val="C00000"/>
              </a:buClr>
              <a:buFont typeface="Wingdings" pitchFamily="2" charset="2"/>
              <a:buChar char="§"/>
            </a:pPr>
            <a:r>
              <a:rPr lang="en-IN" sz="2800" dirty="0" err="1" smtClean="0">
                <a:solidFill>
                  <a:srgbClr val="7030A0"/>
                </a:solidFill>
                <a:latin typeface="Times New Roman" pitchFamily="18" charset="0"/>
                <a:cs typeface="Times New Roman" pitchFamily="18" charset="0"/>
              </a:rPr>
              <a:t>Capsomeres</a:t>
            </a:r>
            <a:r>
              <a:rPr lang="en-IN" sz="2800" dirty="0" smtClean="0">
                <a:solidFill>
                  <a:srgbClr val="7030A0"/>
                </a:solidFill>
                <a:latin typeface="Times New Roman" pitchFamily="18" charset="0"/>
                <a:cs typeface="Times New Roman" pitchFamily="18" charset="0"/>
              </a:rPr>
              <a:t> are arranged in a definite geometrical pattern around the nucleic acid. A single type of </a:t>
            </a:r>
            <a:r>
              <a:rPr lang="en-IN" sz="2800" dirty="0" err="1" smtClean="0">
                <a:solidFill>
                  <a:srgbClr val="7030A0"/>
                </a:solidFill>
                <a:latin typeface="Times New Roman" pitchFamily="18" charset="0"/>
                <a:cs typeface="Times New Roman" pitchFamily="18" charset="0"/>
              </a:rPr>
              <a:t>capsomere</a:t>
            </a:r>
            <a:r>
              <a:rPr lang="en-IN" sz="2800" dirty="0" smtClean="0">
                <a:solidFill>
                  <a:srgbClr val="7030A0"/>
                </a:solidFill>
                <a:latin typeface="Times New Roman" pitchFamily="18" charset="0"/>
                <a:cs typeface="Times New Roman" pitchFamily="18" charset="0"/>
              </a:rPr>
              <a:t> or several chemically distinct types may make up the </a:t>
            </a:r>
            <a:r>
              <a:rPr lang="en-IN" sz="2800" dirty="0" err="1" smtClean="0">
                <a:solidFill>
                  <a:srgbClr val="7030A0"/>
                </a:solidFill>
                <a:latin typeface="Times New Roman" pitchFamily="18" charset="0"/>
                <a:cs typeface="Times New Roman" pitchFamily="18" charset="0"/>
              </a:rPr>
              <a:t>capsid</a:t>
            </a:r>
            <a:r>
              <a:rPr lang="en-IN" sz="2800" dirty="0" smtClean="0">
                <a:solidFill>
                  <a:srgbClr val="7030A0"/>
                </a:solidFill>
                <a:latin typeface="Times New Roman" pitchFamily="18" charset="0"/>
                <a:cs typeface="Times New Roman" pitchFamily="18" charset="0"/>
              </a:rPr>
              <a:t>.</a:t>
            </a:r>
          </a:p>
          <a:p>
            <a:pPr marL="457200" indent="-457200" algn="just">
              <a:buClr>
                <a:srgbClr val="C00000"/>
              </a:buClr>
              <a:buFont typeface="Wingdings" pitchFamily="2" charset="2"/>
              <a:buChar char="§"/>
            </a:pPr>
            <a:r>
              <a:rPr lang="en-IN" sz="2800" dirty="0" smtClean="0">
                <a:solidFill>
                  <a:srgbClr val="0000FF"/>
                </a:solidFill>
                <a:latin typeface="Times New Roman" pitchFamily="18" charset="0"/>
                <a:cs typeface="Times New Roman" pitchFamily="18" charset="0"/>
              </a:rPr>
              <a:t>The combination of genome and </a:t>
            </a:r>
            <a:r>
              <a:rPr lang="en-IN" sz="2800" dirty="0" err="1" smtClean="0">
                <a:solidFill>
                  <a:srgbClr val="0000FF"/>
                </a:solidFill>
                <a:latin typeface="Times New Roman" pitchFamily="18" charset="0"/>
                <a:cs typeface="Times New Roman" pitchFamily="18" charset="0"/>
              </a:rPr>
              <a:t>capsid</a:t>
            </a:r>
            <a:r>
              <a:rPr lang="en-IN" sz="2800" dirty="0" smtClean="0">
                <a:solidFill>
                  <a:srgbClr val="0000FF"/>
                </a:solidFill>
                <a:latin typeface="Times New Roman" pitchFamily="18" charset="0"/>
                <a:cs typeface="Times New Roman" pitchFamily="18" charset="0"/>
              </a:rPr>
              <a:t> is called the viral </a:t>
            </a:r>
            <a:r>
              <a:rPr lang="en-IN" sz="2800" b="1" dirty="0" err="1" smtClean="0">
                <a:solidFill>
                  <a:srgbClr val="0000FF"/>
                </a:solidFill>
                <a:latin typeface="Times New Roman" pitchFamily="18" charset="0"/>
                <a:cs typeface="Times New Roman" pitchFamily="18" charset="0"/>
              </a:rPr>
              <a:t>nucleocapsid</a:t>
            </a:r>
            <a:r>
              <a:rPr lang="en-IN" sz="2800" b="1" dirty="0" smtClean="0">
                <a:solidFill>
                  <a:srgbClr val="0000FF"/>
                </a:solidFill>
                <a:latin typeface="Times New Roman" pitchFamily="18" charset="0"/>
                <a:cs typeface="Times New Roman" pitchFamily="18" charset="0"/>
              </a:rPr>
              <a:t>. Such viruses are known as naked viruses, e.g. Polio virus, </a:t>
            </a:r>
            <a:r>
              <a:rPr lang="en-IN" sz="2800" b="1" dirty="0" err="1" smtClean="0">
                <a:solidFill>
                  <a:srgbClr val="0000FF"/>
                </a:solidFill>
                <a:latin typeface="Times New Roman" pitchFamily="18" charset="0"/>
                <a:cs typeface="Times New Roman" pitchFamily="18" charset="0"/>
              </a:rPr>
              <a:t>Adeno</a:t>
            </a:r>
            <a:r>
              <a:rPr lang="en-IN" sz="2800" b="1" dirty="0" smtClean="0">
                <a:solidFill>
                  <a:srgbClr val="0000FF"/>
                </a:solidFill>
                <a:latin typeface="Times New Roman" pitchFamily="18" charset="0"/>
                <a:cs typeface="Times New Roman" pitchFamily="18" charset="0"/>
              </a:rPr>
              <a:t> virus. </a:t>
            </a:r>
          </a:p>
          <a:p>
            <a:pPr marL="457200" indent="-457200" algn="just">
              <a:buClr>
                <a:srgbClr val="C00000"/>
              </a:buClr>
              <a:buFont typeface="Wingdings" pitchFamily="2" charset="2"/>
              <a:buChar char="§"/>
            </a:pPr>
            <a:r>
              <a:rPr lang="en-IN" sz="2800" dirty="0" smtClean="0">
                <a:solidFill>
                  <a:srgbClr val="FF0000"/>
                </a:solidFill>
                <a:latin typeface="Times New Roman" pitchFamily="18" charset="0"/>
                <a:cs typeface="Times New Roman" pitchFamily="18" charset="0"/>
              </a:rPr>
              <a:t>A number of kinds of viruses contain </a:t>
            </a:r>
            <a:r>
              <a:rPr lang="en-IN" sz="2800" b="1" dirty="0" smtClean="0">
                <a:solidFill>
                  <a:srgbClr val="FF0000"/>
                </a:solidFill>
                <a:latin typeface="Times New Roman" pitchFamily="18" charset="0"/>
                <a:cs typeface="Times New Roman" pitchFamily="18" charset="0"/>
              </a:rPr>
              <a:t>envelopes.</a:t>
            </a:r>
            <a:r>
              <a:rPr lang="en-IN" sz="2800" dirty="0" smtClean="0">
                <a:solidFill>
                  <a:srgbClr val="FF0000"/>
                </a:solidFill>
                <a:latin typeface="Times New Roman" pitchFamily="18" charset="0"/>
                <a:cs typeface="Times New Roman" pitchFamily="18" charset="0"/>
              </a:rPr>
              <a:t> An envelope is a membrane like structure that encloses the </a:t>
            </a:r>
            <a:r>
              <a:rPr lang="en-IN" sz="2800" dirty="0" err="1" smtClean="0">
                <a:solidFill>
                  <a:srgbClr val="FF0000"/>
                </a:solidFill>
                <a:latin typeface="Times New Roman" pitchFamily="18" charset="0"/>
                <a:cs typeface="Times New Roman" pitchFamily="18" charset="0"/>
              </a:rPr>
              <a:t>nucleocapsid</a:t>
            </a:r>
            <a:r>
              <a:rPr lang="en-IN" sz="2800" dirty="0" smtClean="0">
                <a:solidFill>
                  <a:srgbClr val="FF0000"/>
                </a:solidFill>
                <a:latin typeface="Times New Roman" pitchFamily="18" charset="0"/>
                <a:cs typeface="Times New Roman" pitchFamily="18" charset="0"/>
              </a:rPr>
              <a:t> and is obtained from a host cell during the replication process.</a:t>
            </a:r>
            <a:r>
              <a:rPr lang="en-IN" sz="2800" dirty="0" smtClean="0">
                <a:latin typeface="Times New Roman" pitchFamily="18" charset="0"/>
                <a:cs typeface="Times New Roman" pitchFamily="18" charset="0"/>
              </a:rPr>
              <a:t> </a:t>
            </a:r>
            <a:r>
              <a:rPr lang="en-IN" sz="2800" dirty="0" smtClean="0">
                <a:solidFill>
                  <a:srgbClr val="FF0000"/>
                </a:solidFill>
                <a:latin typeface="Times New Roman" pitchFamily="18" charset="0"/>
                <a:cs typeface="Times New Roman" pitchFamily="18" charset="0"/>
              </a:rPr>
              <a:t>Among the enveloped viruses are those of herpes simplex, chickenpox, and infectious mononucleosis. </a:t>
            </a:r>
            <a:endParaRPr lang="en-IN"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algn="just">
              <a:buClr>
                <a:srgbClr val="C00000"/>
              </a:buClr>
            </a:pPr>
            <a:endParaRPr lang="en-IN" dirty="0"/>
          </a:p>
        </p:txBody>
      </p:sp>
      <p:pic>
        <p:nvPicPr>
          <p:cNvPr id="1026" name="Picture 2" descr="D:\virusesimage.jpg"/>
          <p:cNvPicPr>
            <a:picLocks noChangeAspect="1" noChangeArrowheads="1"/>
          </p:cNvPicPr>
          <p:nvPr/>
        </p:nvPicPr>
        <p:blipFill>
          <a:blip r:embed="rId2"/>
          <a:srcRect/>
          <a:stretch>
            <a:fillRect/>
          </a:stretch>
        </p:blipFill>
        <p:spPr bwMode="auto">
          <a:xfrm>
            <a:off x="285720" y="0"/>
            <a:ext cx="8572560" cy="6572272"/>
          </a:xfrm>
          <a:prstGeom prst="rect">
            <a:avLst/>
          </a:prstGeom>
          <a:noFill/>
        </p:spPr>
      </p:pic>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lnSpcReduction="10000"/>
          </a:bodyPr>
          <a:lstStyle/>
          <a:p>
            <a:pPr marL="457200" indent="-457200" algn="just">
              <a:buClr>
                <a:srgbClr val="C00000"/>
              </a:buClr>
              <a:buFont typeface="Wingdings" pitchFamily="2" charset="2"/>
              <a:buChar char="q"/>
            </a:pPr>
            <a:r>
              <a:rPr lang="en-IN" dirty="0" smtClean="0">
                <a:solidFill>
                  <a:srgbClr val="002060"/>
                </a:solidFill>
                <a:latin typeface="Arial Rounded MT Bold" pitchFamily="34" charset="0"/>
              </a:rPr>
              <a:t>Helical / </a:t>
            </a:r>
            <a:r>
              <a:rPr lang="en-IN" dirty="0">
                <a:solidFill>
                  <a:srgbClr val="002060"/>
                </a:solidFill>
                <a:latin typeface="Arial Rounded MT Bold" pitchFamily="34" charset="0"/>
                <a:cs typeface="Times New Roman" pitchFamily="18" charset="0"/>
              </a:rPr>
              <a:t>Spiral</a:t>
            </a:r>
            <a:r>
              <a:rPr lang="en-IN" dirty="0" smtClean="0">
                <a:solidFill>
                  <a:srgbClr val="002060"/>
                </a:solidFill>
                <a:latin typeface="Arial Rounded MT Bold" pitchFamily="34" charset="0"/>
              </a:rPr>
              <a:t> </a:t>
            </a:r>
            <a:r>
              <a:rPr lang="en-IN" dirty="0" smtClean="0">
                <a:solidFill>
                  <a:srgbClr val="002060"/>
                </a:solidFill>
                <a:latin typeface="Arial Rounded MT Bold" pitchFamily="34" charset="0"/>
                <a:cs typeface="Times New Roman" pitchFamily="18" charset="0"/>
              </a:rPr>
              <a:t>Symmetry:-</a:t>
            </a:r>
            <a:r>
              <a:rPr lang="en-IN" dirty="0" smtClean="0">
                <a:solidFill>
                  <a:srgbClr val="FF0000"/>
                </a:solidFill>
                <a:latin typeface="Times New Roman" pitchFamily="18" charset="0"/>
                <a:cs typeface="Times New Roman" pitchFamily="18" charset="0"/>
              </a:rPr>
              <a:t>The </a:t>
            </a:r>
            <a:r>
              <a:rPr lang="en-IN" dirty="0" err="1" smtClean="0">
                <a:solidFill>
                  <a:srgbClr val="FF0000"/>
                </a:solidFill>
                <a:latin typeface="Times New Roman" pitchFamily="18" charset="0"/>
                <a:cs typeface="Times New Roman" pitchFamily="18" charset="0"/>
              </a:rPr>
              <a:t>nucleocapsids</a:t>
            </a:r>
            <a:r>
              <a:rPr lang="en-IN" dirty="0" smtClean="0">
                <a:solidFill>
                  <a:srgbClr val="FF0000"/>
                </a:solidFill>
                <a:latin typeface="Times New Roman" pitchFamily="18" charset="0"/>
                <a:cs typeface="Times New Roman" pitchFamily="18" charset="0"/>
              </a:rPr>
              <a:t> of viruses are constructed according to certain symmetrical patterns. The virus that causes tobacco mosaic disease, for example, has </a:t>
            </a:r>
            <a:r>
              <a:rPr lang="en-IN" b="1" dirty="0" smtClean="0">
                <a:solidFill>
                  <a:srgbClr val="FF0000"/>
                </a:solidFill>
                <a:latin typeface="Times New Roman" pitchFamily="18" charset="0"/>
                <a:cs typeface="Times New Roman" pitchFamily="18" charset="0"/>
              </a:rPr>
              <a:t>helical symmetry.</a:t>
            </a:r>
            <a:r>
              <a:rPr lang="en-IN" dirty="0" smtClean="0">
                <a:solidFill>
                  <a:srgbClr val="FF0000"/>
                </a:solidFill>
                <a:latin typeface="Times New Roman" pitchFamily="18" charset="0"/>
                <a:cs typeface="Times New Roman" pitchFamily="18" charset="0"/>
              </a:rPr>
              <a:t> In this case, the </a:t>
            </a:r>
            <a:r>
              <a:rPr lang="en-IN" dirty="0" err="1" smtClean="0">
                <a:solidFill>
                  <a:srgbClr val="FF0000"/>
                </a:solidFill>
                <a:latin typeface="Times New Roman" pitchFamily="18" charset="0"/>
                <a:cs typeface="Times New Roman" pitchFamily="18" charset="0"/>
              </a:rPr>
              <a:t>nucleocapsid</a:t>
            </a:r>
            <a:r>
              <a:rPr lang="en-IN" dirty="0" smtClean="0">
                <a:solidFill>
                  <a:srgbClr val="FF0000"/>
                </a:solidFill>
                <a:latin typeface="Times New Roman" pitchFamily="18" charset="0"/>
                <a:cs typeface="Times New Roman" pitchFamily="18" charset="0"/>
              </a:rPr>
              <a:t> is wound like a tightly coiled spiral. The rabies virus also has helical symmetry. </a:t>
            </a:r>
          </a:p>
          <a:p>
            <a:pPr marL="457200" indent="-457200" algn="just">
              <a:buClr>
                <a:srgbClr val="C00000"/>
              </a:buClr>
              <a:buFont typeface="Wingdings" pitchFamily="2" charset="2"/>
              <a:buChar char="q"/>
            </a:pPr>
            <a:r>
              <a:rPr lang="en-IN" b="1" dirty="0" smtClean="0">
                <a:solidFill>
                  <a:srgbClr val="002060"/>
                </a:solidFill>
                <a:latin typeface="Arial Rounded MT Bold" pitchFamily="34" charset="0"/>
                <a:cs typeface="Times New Roman" pitchFamily="18" charset="0"/>
              </a:rPr>
              <a:t>Icosahedral Symmetry:-</a:t>
            </a:r>
            <a:r>
              <a:rPr lang="en-IN" dirty="0" smtClean="0">
                <a:solidFill>
                  <a:srgbClr val="002060"/>
                </a:solidFill>
                <a:latin typeface="Times New Roman" pitchFamily="18" charset="0"/>
                <a:cs typeface="Times New Roman" pitchFamily="18" charset="0"/>
              </a:rPr>
              <a:t> </a:t>
            </a:r>
            <a:r>
              <a:rPr lang="en-IN" dirty="0" smtClean="0">
                <a:solidFill>
                  <a:srgbClr val="0000FF"/>
                </a:solidFill>
                <a:latin typeface="Times New Roman" pitchFamily="18" charset="0"/>
                <a:cs typeface="Times New Roman" pitchFamily="18" charset="0"/>
              </a:rPr>
              <a:t>Other viruses take the shape of an icosahedron, and they are said to have </a:t>
            </a:r>
            <a:r>
              <a:rPr lang="en-IN" b="1" dirty="0" smtClean="0">
                <a:solidFill>
                  <a:srgbClr val="0000FF"/>
                </a:solidFill>
                <a:latin typeface="Times New Roman" pitchFamily="18" charset="0"/>
                <a:cs typeface="Times New Roman" pitchFamily="18" charset="0"/>
              </a:rPr>
              <a:t>icosahedral symmetry.</a:t>
            </a:r>
            <a:r>
              <a:rPr lang="en-IN" dirty="0" smtClean="0">
                <a:solidFill>
                  <a:srgbClr val="0000FF"/>
                </a:solidFill>
                <a:latin typeface="Times New Roman" pitchFamily="18" charset="0"/>
                <a:cs typeface="Times New Roman" pitchFamily="18" charset="0"/>
              </a:rPr>
              <a:t> In an </a:t>
            </a:r>
            <a:r>
              <a:rPr lang="en-IN" dirty="0" err="1" smtClean="0">
                <a:solidFill>
                  <a:srgbClr val="0000FF"/>
                </a:solidFill>
                <a:latin typeface="Times New Roman" pitchFamily="18" charset="0"/>
                <a:cs typeface="Times New Roman" pitchFamily="18" charset="0"/>
              </a:rPr>
              <a:t>icosahedron</a:t>
            </a:r>
            <a:r>
              <a:rPr lang="en-IN" dirty="0" smtClean="0">
                <a:solidFill>
                  <a:srgbClr val="0000FF"/>
                </a:solidFill>
                <a:latin typeface="Times New Roman" pitchFamily="18" charset="0"/>
                <a:cs typeface="Times New Roman" pitchFamily="18" charset="0"/>
              </a:rPr>
              <a:t>, the </a:t>
            </a:r>
            <a:r>
              <a:rPr lang="en-IN" dirty="0" err="1" smtClean="0">
                <a:solidFill>
                  <a:srgbClr val="0000FF"/>
                </a:solidFill>
                <a:latin typeface="Times New Roman" pitchFamily="18" charset="0"/>
                <a:cs typeface="Times New Roman" pitchFamily="18" charset="0"/>
              </a:rPr>
              <a:t>capsid</a:t>
            </a:r>
            <a:r>
              <a:rPr lang="en-IN" dirty="0" smtClean="0">
                <a:solidFill>
                  <a:srgbClr val="0000FF"/>
                </a:solidFill>
                <a:latin typeface="Times New Roman" pitchFamily="18" charset="0"/>
                <a:cs typeface="Times New Roman" pitchFamily="18" charset="0"/>
              </a:rPr>
              <a:t> is composed of 20 faces, each shaped as an equilateral triangle. Among the </a:t>
            </a:r>
            <a:r>
              <a:rPr lang="en-IN" dirty="0" err="1" smtClean="0">
                <a:solidFill>
                  <a:srgbClr val="0000FF"/>
                </a:solidFill>
                <a:latin typeface="Times New Roman" pitchFamily="18" charset="0"/>
                <a:cs typeface="Times New Roman" pitchFamily="18" charset="0"/>
              </a:rPr>
              <a:t>icosahedral</a:t>
            </a:r>
            <a:r>
              <a:rPr lang="en-IN" dirty="0" smtClean="0">
                <a:solidFill>
                  <a:srgbClr val="0000FF"/>
                </a:solidFill>
                <a:latin typeface="Times New Roman" pitchFamily="18" charset="0"/>
                <a:cs typeface="Times New Roman" pitchFamily="18" charset="0"/>
              </a:rPr>
              <a:t> viruses are those that cause yellow fever, polio, and head colds.</a:t>
            </a:r>
            <a:endParaRPr lang="en-IN"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marL="457200" indent="-457200" algn="just">
              <a:buClr>
                <a:srgbClr val="C00000"/>
              </a:buClr>
              <a:buFont typeface="Wingdings" pitchFamily="2" charset="2"/>
              <a:buChar char="§"/>
            </a:pPr>
            <a:r>
              <a:rPr lang="en-IN" dirty="0" smtClean="0">
                <a:solidFill>
                  <a:srgbClr val="002060"/>
                </a:solidFill>
                <a:latin typeface="Times New Roman" pitchFamily="18" charset="0"/>
                <a:cs typeface="Times New Roman" pitchFamily="18" charset="0"/>
              </a:rPr>
              <a:t>The</a:t>
            </a:r>
            <a:r>
              <a:rPr lang="en-IN" dirty="0" smtClean="0">
                <a:latin typeface="Times New Roman" pitchFamily="18" charset="0"/>
                <a:cs typeface="Times New Roman" pitchFamily="18" charset="0"/>
              </a:rPr>
              <a:t> </a:t>
            </a:r>
            <a:r>
              <a:rPr lang="en-IN" dirty="0" smtClean="0">
                <a:solidFill>
                  <a:srgbClr val="FF0000"/>
                </a:solidFill>
                <a:latin typeface="Times New Roman" pitchFamily="18" charset="0"/>
                <a:cs typeface="Times New Roman" pitchFamily="18" charset="0"/>
              </a:rPr>
              <a:t>envelope</a:t>
            </a:r>
            <a:r>
              <a:rPr lang="en-IN" dirty="0" smtClean="0">
                <a:latin typeface="Times New Roman" pitchFamily="18" charset="0"/>
                <a:cs typeface="Times New Roman" pitchFamily="18" charset="0"/>
              </a:rPr>
              <a:t> </a:t>
            </a:r>
            <a:r>
              <a:rPr lang="en-IN" dirty="0" smtClean="0">
                <a:solidFill>
                  <a:srgbClr val="002060"/>
                </a:solidFill>
                <a:latin typeface="Times New Roman" pitchFamily="18" charset="0"/>
                <a:cs typeface="Times New Roman" pitchFamily="18" charset="0"/>
              </a:rPr>
              <a:t>of certain viruses is a lipid bilayer containing glycoproteins embedded in the lipid. The envelope gives a somewhat circular appearance to the virus and does not contribute to the symmetry of the </a:t>
            </a:r>
            <a:r>
              <a:rPr lang="en-IN" dirty="0" err="1" smtClean="0">
                <a:solidFill>
                  <a:srgbClr val="002060"/>
                </a:solidFill>
                <a:latin typeface="Times New Roman" pitchFamily="18" charset="0"/>
                <a:cs typeface="Times New Roman" pitchFamily="18" charset="0"/>
              </a:rPr>
              <a:t>nucleocapsid</a:t>
            </a:r>
            <a:r>
              <a:rPr lang="en-IN" dirty="0" smtClean="0">
                <a:solidFill>
                  <a:srgbClr val="002060"/>
                </a:solidFill>
                <a:latin typeface="Times New Roman" pitchFamily="18" charset="0"/>
                <a:cs typeface="Times New Roman" pitchFamily="18" charset="0"/>
              </a:rPr>
              <a:t>. </a:t>
            </a:r>
          </a:p>
          <a:p>
            <a:pPr marL="457200" indent="-457200" algn="just">
              <a:buClr>
                <a:srgbClr val="C00000"/>
              </a:buClr>
              <a:buFont typeface="Wingdings" pitchFamily="2" charset="2"/>
              <a:buChar char="§"/>
            </a:pPr>
            <a:r>
              <a:rPr lang="en-IN" dirty="0" smtClean="0">
                <a:latin typeface="Times New Roman" pitchFamily="18" charset="0"/>
                <a:cs typeface="Times New Roman" pitchFamily="18" charset="0"/>
              </a:rPr>
              <a:t> </a:t>
            </a:r>
            <a:r>
              <a:rPr lang="en-IN" dirty="0" smtClean="0">
                <a:solidFill>
                  <a:srgbClr val="7030A0"/>
                </a:solidFill>
                <a:latin typeface="Times New Roman" pitchFamily="18" charset="0"/>
                <a:cs typeface="Times New Roman" pitchFamily="18" charset="0"/>
              </a:rPr>
              <a:t>Projections from the envelope are known as</a:t>
            </a:r>
            <a:r>
              <a:rPr lang="en-IN" dirty="0" smtClean="0">
                <a:latin typeface="Times New Roman" pitchFamily="18" charset="0"/>
                <a:cs typeface="Times New Roman" pitchFamily="18" charset="0"/>
              </a:rPr>
              <a:t> </a:t>
            </a:r>
            <a:r>
              <a:rPr lang="en-IN" b="1" dirty="0" smtClean="0">
                <a:solidFill>
                  <a:srgbClr val="FF0000"/>
                </a:solidFill>
                <a:latin typeface="Times New Roman" pitchFamily="18" charset="0"/>
                <a:cs typeface="Times New Roman" pitchFamily="18" charset="0"/>
              </a:rPr>
              <a:t>spikes</a:t>
            </a:r>
            <a:r>
              <a:rPr lang="en-IN" b="1" dirty="0" smtClean="0">
                <a:latin typeface="Times New Roman" pitchFamily="18" charset="0"/>
                <a:cs typeface="Times New Roman" pitchFamily="18" charset="0"/>
              </a:rPr>
              <a:t>.</a:t>
            </a:r>
            <a:r>
              <a:rPr lang="en-IN" dirty="0" smtClean="0">
                <a:latin typeface="Times New Roman" pitchFamily="18" charset="0"/>
                <a:cs typeface="Times New Roman" pitchFamily="18" charset="0"/>
              </a:rPr>
              <a:t> </a:t>
            </a:r>
            <a:r>
              <a:rPr lang="en-IN" dirty="0" smtClean="0">
                <a:solidFill>
                  <a:srgbClr val="7030A0"/>
                </a:solidFill>
                <a:latin typeface="Times New Roman" pitchFamily="18" charset="0"/>
                <a:cs typeface="Times New Roman" pitchFamily="18" charset="0"/>
              </a:rPr>
              <a:t>The spikes sometimes contain essential elements for attachment of the virus to the host cell.</a:t>
            </a:r>
            <a:endParaRPr lang="en-IN"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4313" y="142875"/>
            <a:ext cx="8786812" cy="6500813"/>
          </a:xfrm>
        </p:spPr>
        <p:txBody>
          <a:bodyPr rtlCol="0">
            <a:normAutofit/>
          </a:bodyPr>
          <a:lstStyle/>
          <a:p>
            <a:pPr eaLnBrk="1" fontAlgn="auto" hangingPunct="1">
              <a:spcAft>
                <a:spcPts val="0"/>
              </a:spcAft>
              <a:buFont typeface="Arial" pitchFamily="34" charset="0"/>
              <a:buNone/>
              <a:defRPr/>
            </a:pPr>
            <a:endParaRPr lang="en-IN" dirty="0" smtClean="0"/>
          </a:p>
        </p:txBody>
      </p:sp>
      <p:pic>
        <p:nvPicPr>
          <p:cNvPr id="6147" name="Picture 3" descr="F:\180px-TMV_structure_simple.png"/>
          <p:cNvPicPr>
            <a:picLocks noChangeAspect="1" noChangeArrowheads="1"/>
          </p:cNvPicPr>
          <p:nvPr/>
        </p:nvPicPr>
        <p:blipFill>
          <a:blip r:embed="rId2"/>
          <a:srcRect/>
          <a:stretch>
            <a:fillRect/>
          </a:stretch>
        </p:blipFill>
        <p:spPr bwMode="auto">
          <a:xfrm>
            <a:off x="357158" y="357166"/>
            <a:ext cx="8501122" cy="6215106"/>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algn="just">
              <a:buClr>
                <a:srgbClr val="C00000"/>
              </a:buClr>
              <a:buFont typeface="Wingdings" pitchFamily="2" charset="2"/>
              <a:buChar char="q"/>
            </a:pPr>
            <a:endParaRPr lang="en-IN" dirty="0"/>
          </a:p>
        </p:txBody>
      </p:sp>
      <p:pic>
        <p:nvPicPr>
          <p:cNvPr id="2051" name="Picture 3" descr="D:\virusesimage.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457200" indent="-457200" algn="just">
              <a:buClr>
                <a:srgbClr val="C00000"/>
              </a:buClr>
              <a:buFont typeface="Wingdings" pitchFamily="2" charset="2"/>
              <a:buChar char="q"/>
            </a:pPr>
            <a:r>
              <a:rPr lang="en-IN" dirty="0" err="1" smtClean="0">
                <a:solidFill>
                  <a:srgbClr val="002060"/>
                </a:solidFill>
                <a:latin typeface="Arial Rounded MT Bold" pitchFamily="34" charset="0"/>
              </a:rPr>
              <a:t>Binal</a:t>
            </a:r>
            <a:r>
              <a:rPr lang="en-IN" dirty="0" smtClean="0">
                <a:solidFill>
                  <a:srgbClr val="002060"/>
                </a:solidFill>
                <a:latin typeface="Arial Rounded MT Bold" pitchFamily="34" charset="0"/>
              </a:rPr>
              <a:t> /Complex Symmetry:- </a:t>
            </a:r>
            <a:r>
              <a:rPr lang="en-IN" dirty="0" smtClean="0">
                <a:solidFill>
                  <a:srgbClr val="FF0000"/>
                </a:solidFill>
                <a:latin typeface="Times New Roman" pitchFamily="18" charset="0"/>
                <a:cs typeface="Times New Roman" pitchFamily="18" charset="0"/>
              </a:rPr>
              <a:t>These viruses possess a capsid that is neither purely helical nor purely icosahedral, and that may possess extra structures such as protein tails or a complex outer wall.</a:t>
            </a:r>
            <a:r>
              <a:rPr lang="en-IN" dirty="0" smtClean="0">
                <a:latin typeface="Times New Roman" pitchFamily="18" charset="0"/>
                <a:cs typeface="Times New Roman" pitchFamily="18" charset="0"/>
              </a:rPr>
              <a:t> </a:t>
            </a:r>
          </a:p>
          <a:p>
            <a:pPr marL="457200" indent="-457200" algn="just">
              <a:buClr>
                <a:srgbClr val="C00000"/>
              </a:buClr>
              <a:buFont typeface="Wingdings" pitchFamily="2" charset="2"/>
              <a:buChar char="§"/>
            </a:pPr>
            <a:r>
              <a:rPr lang="en-IN" dirty="0" smtClean="0">
                <a:solidFill>
                  <a:srgbClr val="7030A0"/>
                </a:solidFill>
                <a:latin typeface="Times New Roman" pitchFamily="18" charset="0"/>
                <a:cs typeface="Times New Roman" pitchFamily="18" charset="0"/>
              </a:rPr>
              <a:t> Some </a:t>
            </a:r>
            <a:r>
              <a:rPr lang="en-IN" dirty="0" err="1" smtClean="0">
                <a:solidFill>
                  <a:srgbClr val="7030A0"/>
                </a:solidFill>
                <a:latin typeface="Times New Roman" pitchFamily="18" charset="0"/>
                <a:cs typeface="Times New Roman" pitchFamily="18" charset="0"/>
              </a:rPr>
              <a:t>bacteriophages</a:t>
            </a:r>
            <a:r>
              <a:rPr lang="en-IN" dirty="0" smtClean="0">
                <a:solidFill>
                  <a:srgbClr val="7030A0"/>
                </a:solidFill>
                <a:latin typeface="Times New Roman" pitchFamily="18" charset="0"/>
                <a:cs typeface="Times New Roman" pitchFamily="18" charset="0"/>
              </a:rPr>
              <a:t>, such as </a:t>
            </a:r>
            <a:r>
              <a:rPr lang="en-IN" dirty="0" err="1" smtClean="0">
                <a:latin typeface="Times New Roman" pitchFamily="18" charset="0"/>
                <a:cs typeface="Times New Roman" pitchFamily="18" charset="0"/>
                <a:hlinkClick r:id="rId2" action="ppaction://hlinkfile" tooltip="Enterobacteria phage T4"/>
              </a:rPr>
              <a:t>Enterobacteria</a:t>
            </a:r>
            <a:r>
              <a:rPr lang="en-IN" dirty="0" smtClean="0">
                <a:latin typeface="Times New Roman" pitchFamily="18" charset="0"/>
                <a:cs typeface="Times New Roman" pitchFamily="18" charset="0"/>
                <a:hlinkClick r:id="rId2" action="ppaction://hlinkfile" tooltip="Enterobacteria phage T4"/>
              </a:rPr>
              <a:t> phage T4</a:t>
            </a:r>
            <a:r>
              <a:rPr lang="en-IN" dirty="0" smtClean="0">
                <a:latin typeface="Times New Roman" pitchFamily="18" charset="0"/>
                <a:cs typeface="Times New Roman" pitchFamily="18" charset="0"/>
              </a:rPr>
              <a:t>, </a:t>
            </a:r>
            <a:r>
              <a:rPr lang="en-IN" dirty="0" smtClean="0">
                <a:solidFill>
                  <a:srgbClr val="002060"/>
                </a:solidFill>
                <a:latin typeface="Times New Roman" pitchFamily="18" charset="0"/>
                <a:cs typeface="Times New Roman" pitchFamily="18" charset="0"/>
              </a:rPr>
              <a:t>have a complex structure consisting of an </a:t>
            </a:r>
            <a:r>
              <a:rPr lang="en-IN" dirty="0" err="1" smtClean="0">
                <a:solidFill>
                  <a:srgbClr val="002060"/>
                </a:solidFill>
                <a:latin typeface="Times New Roman" pitchFamily="18" charset="0"/>
                <a:cs typeface="Times New Roman" pitchFamily="18" charset="0"/>
              </a:rPr>
              <a:t>icosahedral</a:t>
            </a:r>
            <a:r>
              <a:rPr lang="en-IN" dirty="0" smtClean="0">
                <a:solidFill>
                  <a:srgbClr val="002060"/>
                </a:solidFill>
                <a:latin typeface="Times New Roman" pitchFamily="18" charset="0"/>
                <a:cs typeface="Times New Roman" pitchFamily="18" charset="0"/>
              </a:rPr>
              <a:t> head bound to a helical tail, which may have a </a:t>
            </a:r>
            <a:r>
              <a:rPr lang="en-IN" dirty="0" smtClean="0">
                <a:solidFill>
                  <a:srgbClr val="002060"/>
                </a:solidFill>
                <a:latin typeface="Times New Roman" pitchFamily="18" charset="0"/>
                <a:cs typeface="Times New Roman" pitchFamily="18" charset="0"/>
                <a:hlinkClick r:id="rId3" action="ppaction://hlinkfile" tooltip="Hexagon"/>
              </a:rPr>
              <a:t>hexagonal</a:t>
            </a:r>
            <a:r>
              <a:rPr lang="en-IN" dirty="0" smtClean="0">
                <a:solidFill>
                  <a:srgbClr val="002060"/>
                </a:solidFill>
                <a:latin typeface="Times New Roman" pitchFamily="18" charset="0"/>
                <a:cs typeface="Times New Roman" pitchFamily="18" charset="0"/>
              </a:rPr>
              <a:t> base plate with protruding protein tail fibres. </a:t>
            </a:r>
            <a:endParaRPr lang="en-IN"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algn="just">
              <a:buClr>
                <a:srgbClr val="C00000"/>
              </a:buClr>
              <a:buFont typeface="Wingdings" pitchFamily="2" charset="2"/>
              <a:buChar char="q"/>
            </a:pPr>
            <a:endParaRPr lang="en-IN" dirty="0"/>
          </a:p>
        </p:txBody>
      </p:sp>
      <p:pic>
        <p:nvPicPr>
          <p:cNvPr id="3074" name="Picture 2" descr="D:\T4_Bacteriophage_1.gif"/>
          <p:cNvPicPr>
            <a:picLocks noChangeAspect="1" noChangeArrowheads="1"/>
          </p:cNvPicPr>
          <p:nvPr/>
        </p:nvPicPr>
        <p:blipFill>
          <a:blip r:embed="rId2"/>
          <a:srcRect/>
          <a:stretch>
            <a:fillRect/>
          </a:stretch>
        </p:blipFill>
        <p:spPr bwMode="auto">
          <a:xfrm>
            <a:off x="142844" y="142852"/>
            <a:ext cx="8858312" cy="6572296"/>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algn="just">
              <a:buClr>
                <a:srgbClr val="FF0000"/>
              </a:buClr>
              <a:buFont typeface="Wingdings" pitchFamily="2" charset="2"/>
              <a:buChar char="q"/>
            </a:pPr>
            <a:r>
              <a:rPr lang="en-IN" b="1" dirty="0" smtClean="0">
                <a:solidFill>
                  <a:srgbClr val="00B050"/>
                </a:solidFill>
                <a:latin typeface="Arial Rounded MT Bold" pitchFamily="34" charset="0"/>
              </a:rPr>
              <a:t>CULTIVATION OF VIRUSES:-</a:t>
            </a:r>
          </a:p>
          <a:p>
            <a:pPr marL="457200" indent="-457200" algn="just">
              <a:buClr>
                <a:srgbClr val="FF0000"/>
              </a:buClr>
              <a:buFont typeface="Wingdings" pitchFamily="2" charset="2"/>
              <a:buChar char="§"/>
            </a:pPr>
            <a:r>
              <a:rPr lang="en-IN" b="1" dirty="0" smtClean="0">
                <a:solidFill>
                  <a:srgbClr val="00B050"/>
                </a:solidFill>
              </a:rPr>
              <a:t> </a:t>
            </a:r>
            <a:r>
              <a:rPr lang="en-IN" dirty="0" smtClean="0">
                <a:solidFill>
                  <a:srgbClr val="002060"/>
                </a:solidFill>
                <a:latin typeface="Times New Roman" pitchFamily="18" charset="0"/>
                <a:cs typeface="Times New Roman" pitchFamily="18" charset="0"/>
              </a:rPr>
              <a:t>Viruses are obligate intracellular parasites. They cannot grow in any culture media.</a:t>
            </a:r>
          </a:p>
          <a:p>
            <a:pPr marL="457200" indent="-457200" algn="just">
              <a:buClr>
                <a:srgbClr val="FF0000"/>
              </a:buClr>
              <a:buFont typeface="Wingdings" pitchFamily="2" charset="2"/>
              <a:buChar char="§"/>
            </a:pPr>
            <a:r>
              <a:rPr lang="en-IN" dirty="0" smtClean="0">
                <a:solidFill>
                  <a:srgbClr val="002060"/>
                </a:solidFill>
                <a:latin typeface="Times New Roman" pitchFamily="18" charset="0"/>
                <a:cs typeface="Times New Roman" pitchFamily="18" charset="0"/>
              </a:rPr>
              <a:t> There are three methods are used for the cultivation of the viruses:</a:t>
            </a:r>
          </a:p>
          <a:p>
            <a:pPr marL="457200" indent="-457200" algn="just">
              <a:buClr>
                <a:srgbClr val="FF0000"/>
              </a:buClr>
              <a:buFont typeface="Wingdings" pitchFamily="2" charset="2"/>
              <a:buChar char="§"/>
            </a:pPr>
            <a:r>
              <a:rPr lang="en-IN" b="1" dirty="0" smtClean="0">
                <a:solidFill>
                  <a:srgbClr val="002060"/>
                </a:solidFill>
                <a:latin typeface="Times New Roman" pitchFamily="18" charset="0"/>
                <a:cs typeface="Times New Roman" pitchFamily="18" charset="0"/>
              </a:rPr>
              <a:t> Animal inoculation</a:t>
            </a:r>
          </a:p>
          <a:p>
            <a:pPr marL="457200" indent="-457200" algn="just">
              <a:buClr>
                <a:srgbClr val="FF0000"/>
              </a:buClr>
              <a:buFont typeface="Wingdings" pitchFamily="2" charset="2"/>
              <a:buChar char="§"/>
            </a:pPr>
            <a:r>
              <a:rPr lang="en-IN" b="1" dirty="0" smtClean="0">
                <a:solidFill>
                  <a:srgbClr val="002060"/>
                </a:solidFill>
                <a:latin typeface="Times New Roman" pitchFamily="18" charset="0"/>
                <a:cs typeface="Times New Roman" pitchFamily="18" charset="0"/>
              </a:rPr>
              <a:t> Tissue culture</a:t>
            </a:r>
          </a:p>
          <a:p>
            <a:pPr marL="457200" indent="-457200" algn="just">
              <a:buClr>
                <a:srgbClr val="FF0000"/>
              </a:buClr>
              <a:buFont typeface="Wingdings" pitchFamily="2" charset="2"/>
              <a:buChar char="§"/>
            </a:pPr>
            <a:r>
              <a:rPr lang="en-IN" b="1" dirty="0" smtClean="0">
                <a:solidFill>
                  <a:srgbClr val="002060"/>
                </a:solidFill>
                <a:latin typeface="Times New Roman" pitchFamily="18" charset="0"/>
                <a:cs typeface="Times New Roman" pitchFamily="18" charset="0"/>
              </a:rPr>
              <a:t> Embryonated egg inoculation</a:t>
            </a:r>
            <a:r>
              <a:rPr lang="en-IN" b="1" dirty="0" smtClean="0">
                <a:latin typeface="Times New Roman" pitchFamily="18" charset="0"/>
                <a:cs typeface="Times New Roman" pitchFamily="18" charset="0"/>
              </a:rPr>
              <a:t> </a:t>
            </a:r>
            <a:endParaRPr lang="en-IN"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just">
              <a:buClr>
                <a:srgbClr val="FF0000"/>
              </a:buClr>
              <a:buNone/>
            </a:pPr>
            <a:r>
              <a:rPr lang="en-US" dirty="0" smtClean="0">
                <a:solidFill>
                  <a:srgbClr val="00B050"/>
                </a:solidFill>
              </a:rPr>
              <a:t>  </a:t>
            </a:r>
            <a:r>
              <a:rPr lang="en-IN" b="1" dirty="0" smtClean="0">
                <a:solidFill>
                  <a:srgbClr val="00B050"/>
                </a:solidFill>
                <a:latin typeface="Times New Roman" pitchFamily="18" charset="0"/>
                <a:cs typeface="Times New Roman" pitchFamily="18" charset="0"/>
              </a:rPr>
              <a:t>1.</a:t>
            </a:r>
            <a:r>
              <a:rPr lang="en-IN" b="1" dirty="0" smtClean="0">
                <a:latin typeface="Times New Roman" pitchFamily="18" charset="0"/>
                <a:cs typeface="Times New Roman" pitchFamily="18" charset="0"/>
              </a:rPr>
              <a:t> </a:t>
            </a:r>
            <a:r>
              <a:rPr lang="en-IN" sz="3600" b="1" dirty="0" smtClean="0">
                <a:solidFill>
                  <a:srgbClr val="00B050"/>
                </a:solidFill>
                <a:latin typeface="Arial Rounded MT Bold" pitchFamily="34" charset="0"/>
                <a:cs typeface="Times New Roman" pitchFamily="18" charset="0"/>
              </a:rPr>
              <a:t>Animal inoculation:-</a:t>
            </a:r>
          </a:p>
          <a:p>
            <a:pPr algn="just">
              <a:buClr>
                <a:srgbClr val="FF0000"/>
              </a:buClr>
              <a:buFont typeface="Wingdings" pitchFamily="2" charset="2"/>
              <a:buChar char="§"/>
            </a:pPr>
            <a:r>
              <a:rPr lang="en-IN" b="1" dirty="0" smtClean="0">
                <a:solidFill>
                  <a:srgbClr val="00B050"/>
                </a:solidFill>
                <a:latin typeface="Times New Roman" pitchFamily="18" charset="0"/>
                <a:cs typeface="Times New Roman" pitchFamily="18" charset="0"/>
              </a:rPr>
              <a:t> </a:t>
            </a:r>
            <a:r>
              <a:rPr lang="en-IN" dirty="0" smtClean="0">
                <a:solidFill>
                  <a:srgbClr val="0000FF"/>
                </a:solidFill>
                <a:latin typeface="Times New Roman" pitchFamily="18" charset="0"/>
                <a:cs typeface="Times New Roman" pitchFamily="18" charset="0"/>
              </a:rPr>
              <a:t>As the name indicates cultivation of viruses occur by using different types of animals. For e.g. Monkeys, rats, rabbits guinea pigs.</a:t>
            </a:r>
          </a:p>
          <a:p>
            <a:pPr algn="just">
              <a:buClr>
                <a:srgbClr val="FF0000"/>
              </a:buClr>
              <a:buFont typeface="Wingdings" pitchFamily="2" charset="2"/>
              <a:buChar char="§"/>
            </a:pPr>
            <a:r>
              <a:rPr lang="en-IN" dirty="0" smtClean="0">
                <a:latin typeface="Times New Roman" pitchFamily="18" charset="0"/>
                <a:cs typeface="Times New Roman" pitchFamily="18" charset="0"/>
              </a:rPr>
              <a:t> </a:t>
            </a:r>
            <a:r>
              <a:rPr lang="en-IN" dirty="0" smtClean="0">
                <a:solidFill>
                  <a:srgbClr val="FF0000"/>
                </a:solidFill>
                <a:latin typeface="Times New Roman" pitchFamily="18" charset="0"/>
                <a:cs typeface="Times New Roman" pitchFamily="18" charset="0"/>
              </a:rPr>
              <a:t>At the end of incubation period, the animals are slaughtered and washed thoroughly and viruses are obtained from them.</a:t>
            </a:r>
          </a:p>
          <a:p>
            <a:pPr algn="just"/>
            <a:endParaRPr lang="en-IN" dirty="0" smtClean="0"/>
          </a:p>
          <a:p>
            <a:pPr algn="just">
              <a:buClr>
                <a:srgbClr val="FF0000"/>
              </a:buClr>
              <a:buFont typeface="Wingdings" pitchFamily="2" charset="2"/>
              <a:buChar char="q"/>
            </a:pPr>
            <a:endParaRPr lang="en-IN"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marL="571500" indent="-571500">
              <a:buFont typeface="Wingdings" pitchFamily="2" charset="2"/>
              <a:buChar char="v"/>
            </a:pPr>
            <a:r>
              <a:rPr lang="en-US" sz="4400" b="1" u="sng" dirty="0" smtClean="0">
                <a:solidFill>
                  <a:srgbClr val="7030A0"/>
                </a:solidFill>
                <a:latin typeface="Arial Rounded MT Bold" pitchFamily="34" charset="0"/>
              </a:rPr>
              <a:t>Viruses</a:t>
            </a:r>
          </a:p>
          <a:p>
            <a:pPr marL="457200" indent="-457200" algn="just">
              <a:buFont typeface="Wingdings" pitchFamily="2" charset="2"/>
              <a:buChar char="§"/>
            </a:pPr>
            <a:r>
              <a:rPr lang="en-US" dirty="0" smtClean="0">
                <a:solidFill>
                  <a:srgbClr val="002060"/>
                </a:solidFill>
                <a:latin typeface="Times New Roman" pitchFamily="18" charset="0"/>
                <a:cs typeface="Times New Roman" pitchFamily="18" charset="0"/>
              </a:rPr>
              <a:t>Long </a:t>
            </a:r>
            <a:r>
              <a:rPr lang="en-US" dirty="0">
                <a:solidFill>
                  <a:srgbClr val="002060"/>
                </a:solidFill>
                <a:latin typeface="Times New Roman" pitchFamily="18" charset="0"/>
                <a:cs typeface="Times New Roman" pitchFamily="18" charset="0"/>
              </a:rPr>
              <a:t>before the discovery of the microbial world, the term virus was used to denote any agent capable of producing disease. The word is </a:t>
            </a:r>
            <a:r>
              <a:rPr lang="en-US" dirty="0" smtClean="0">
                <a:solidFill>
                  <a:srgbClr val="002060"/>
                </a:solidFill>
                <a:latin typeface="Times New Roman" pitchFamily="18" charset="0"/>
                <a:cs typeface="Times New Roman" pitchFamily="18" charset="0"/>
              </a:rPr>
              <a:t>Latin </a:t>
            </a:r>
            <a:r>
              <a:rPr lang="en-US" dirty="0">
                <a:solidFill>
                  <a:srgbClr val="002060"/>
                </a:solidFill>
                <a:latin typeface="Times New Roman" pitchFamily="18" charset="0"/>
                <a:cs typeface="Times New Roman" pitchFamily="18" charset="0"/>
              </a:rPr>
              <a:t>one &amp; originally meant snake venom or </a:t>
            </a:r>
            <a:r>
              <a:rPr lang="en-US" dirty="0" smtClean="0">
                <a:solidFill>
                  <a:srgbClr val="002060"/>
                </a:solidFill>
                <a:latin typeface="Times New Roman" pitchFamily="18" charset="0"/>
                <a:cs typeface="Times New Roman" pitchFamily="18" charset="0"/>
              </a:rPr>
              <a:t>poisonous </a:t>
            </a:r>
            <a:r>
              <a:rPr lang="en-US" dirty="0">
                <a:solidFill>
                  <a:srgbClr val="002060"/>
                </a:solidFill>
                <a:latin typeface="Times New Roman" pitchFamily="18" charset="0"/>
                <a:cs typeface="Times New Roman" pitchFamily="18" charset="0"/>
              </a:rPr>
              <a:t>fluid</a:t>
            </a:r>
            <a:r>
              <a:rPr lang="en-US" dirty="0" smtClean="0">
                <a:solidFill>
                  <a:srgbClr val="002060"/>
                </a:solidFill>
                <a:latin typeface="Times New Roman" pitchFamily="18" charset="0"/>
                <a:cs typeface="Times New Roman" pitchFamily="18" charset="0"/>
              </a:rPr>
              <a:t>.</a:t>
            </a:r>
          </a:p>
          <a:p>
            <a:pPr marL="457200" indent="-457200" algn="just">
              <a:buFont typeface="Wingdings" pitchFamily="2" charset="2"/>
              <a:buChar char="§"/>
            </a:pPr>
            <a:r>
              <a:rPr lang="en-US" dirty="0" smtClean="0">
                <a:solidFill>
                  <a:srgbClr val="002060"/>
                </a:solidFill>
                <a:latin typeface="Times New Roman" pitchFamily="18" charset="0"/>
                <a:cs typeface="Times New Roman" pitchFamily="18" charset="0"/>
              </a:rPr>
              <a:t> </a:t>
            </a:r>
            <a:r>
              <a:rPr lang="en-US" dirty="0">
                <a:solidFill>
                  <a:srgbClr val="002060"/>
                </a:solidFill>
                <a:latin typeface="Times New Roman" pitchFamily="18" charset="0"/>
                <a:cs typeface="Times New Roman" pitchFamily="18" charset="0"/>
              </a:rPr>
              <a:t>Now viruses are defined as obligate intracellular parasitic minute organisms. Almost all the types of living organisms are subject to attack by viruses, hence, viruses occur in plants, animals even in bacteria.</a:t>
            </a:r>
            <a:endParaRPr lang="en-IN" dirty="0">
              <a:solidFill>
                <a:srgbClr val="002060"/>
              </a:solidFill>
              <a:latin typeface="Times New Roman" pitchFamily="18" charset="0"/>
              <a:cs typeface="Times New Roman" pitchFamily="18" charset="0"/>
            </a:endParaRPr>
          </a:p>
          <a:p>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L\Desktop\ee.jpg"/>
          <p:cNvPicPr>
            <a:picLocks noGrp="1" noChangeAspect="1" noChangeArrowheads="1"/>
          </p:cNvPicPr>
          <p:nvPr>
            <p:ph idx="1"/>
          </p:nvPr>
        </p:nvPicPr>
        <p:blipFill>
          <a:blip r:embed="rId2"/>
          <a:srcRect/>
          <a:stretch>
            <a:fillRect/>
          </a:stretch>
        </p:blipFill>
        <p:spPr bwMode="auto">
          <a:xfrm>
            <a:off x="357158" y="285728"/>
            <a:ext cx="8429684" cy="6215106"/>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lgn="just">
              <a:buClr>
                <a:srgbClr val="FF0000"/>
              </a:buClr>
              <a:buFont typeface="Wingdings" pitchFamily="2" charset="2"/>
              <a:buChar char="q"/>
            </a:pPr>
            <a:r>
              <a:rPr lang="en-IN" dirty="0" smtClean="0"/>
              <a:t> </a:t>
            </a:r>
            <a:r>
              <a:rPr lang="en-IN" b="1" dirty="0" smtClean="0">
                <a:solidFill>
                  <a:srgbClr val="00B050"/>
                </a:solidFill>
                <a:latin typeface="Arial Rounded MT Bold" pitchFamily="34" charset="0"/>
              </a:rPr>
              <a:t>2.Embryonated eggs( Chick embryo method):- </a:t>
            </a:r>
          </a:p>
          <a:p>
            <a:pPr algn="just">
              <a:buClr>
                <a:srgbClr val="FF0000"/>
              </a:buClr>
              <a:buFont typeface="Wingdings" pitchFamily="2" charset="2"/>
              <a:buChar char="§"/>
            </a:pPr>
            <a:r>
              <a:rPr lang="en-IN" dirty="0" smtClean="0"/>
              <a:t> </a:t>
            </a:r>
            <a:r>
              <a:rPr lang="en-IN" dirty="0" smtClean="0">
                <a:solidFill>
                  <a:srgbClr val="FF0000"/>
                </a:solidFill>
                <a:latin typeface="Times New Roman" pitchFamily="18" charset="0"/>
                <a:cs typeface="Times New Roman" pitchFamily="18" charset="0"/>
              </a:rPr>
              <a:t>Prior to the advent of cell culture, animal viruses could be propagated only on whole animals or embryonated chicken eggs.</a:t>
            </a:r>
          </a:p>
          <a:p>
            <a:pPr algn="just">
              <a:buClr>
                <a:srgbClr val="FF0000"/>
              </a:buClr>
              <a:buFont typeface="Wingdings" pitchFamily="2" charset="2"/>
              <a:buChar char="§"/>
            </a:pPr>
            <a:r>
              <a:rPr lang="en-IN" dirty="0" smtClean="0">
                <a:latin typeface="Times New Roman" pitchFamily="18" charset="0"/>
                <a:cs typeface="Times New Roman" pitchFamily="18" charset="0"/>
              </a:rPr>
              <a:t> </a:t>
            </a:r>
            <a:r>
              <a:rPr lang="en-IN" dirty="0" smtClean="0">
                <a:solidFill>
                  <a:srgbClr val="0000FF"/>
                </a:solidFill>
                <a:latin typeface="Times New Roman" pitchFamily="18" charset="0"/>
                <a:cs typeface="Times New Roman" pitchFamily="18" charset="0"/>
              </a:rPr>
              <a:t>The developing chick embryo, 10 to 14 days after fertilization, provides a variety of differentiated tissues, including the amnion, </a:t>
            </a:r>
            <a:r>
              <a:rPr lang="en-IN" dirty="0" err="1" smtClean="0">
                <a:solidFill>
                  <a:srgbClr val="0000FF"/>
                </a:solidFill>
                <a:latin typeface="Times New Roman" pitchFamily="18" charset="0"/>
                <a:cs typeface="Times New Roman" pitchFamily="18" charset="0"/>
              </a:rPr>
              <a:t>allantoic</a:t>
            </a:r>
            <a:r>
              <a:rPr lang="en-IN" dirty="0" smtClean="0">
                <a:solidFill>
                  <a:srgbClr val="0000FF"/>
                </a:solidFill>
                <a:latin typeface="Times New Roman" pitchFamily="18" charset="0"/>
                <a:cs typeface="Times New Roman" pitchFamily="18" charset="0"/>
              </a:rPr>
              <a:t> cavity, </a:t>
            </a:r>
            <a:r>
              <a:rPr lang="en-IN" dirty="0" err="1" smtClean="0">
                <a:solidFill>
                  <a:srgbClr val="0000FF"/>
                </a:solidFill>
                <a:latin typeface="Times New Roman" pitchFamily="18" charset="0"/>
                <a:cs typeface="Times New Roman" pitchFamily="18" charset="0"/>
              </a:rPr>
              <a:t>chorion</a:t>
            </a:r>
            <a:r>
              <a:rPr lang="en-IN" dirty="0" smtClean="0">
                <a:solidFill>
                  <a:srgbClr val="0000FF"/>
                </a:solidFill>
                <a:latin typeface="Times New Roman" pitchFamily="18" charset="0"/>
                <a:cs typeface="Times New Roman" pitchFamily="18" charset="0"/>
              </a:rPr>
              <a:t>, and yolk sac, which serve as substrates for growth of a wide variety of viruses, including </a:t>
            </a:r>
            <a:r>
              <a:rPr lang="en-IN" dirty="0" err="1" smtClean="0">
                <a:solidFill>
                  <a:srgbClr val="0000FF"/>
                </a:solidFill>
                <a:latin typeface="Times New Roman" pitchFamily="18" charset="0"/>
                <a:cs typeface="Times New Roman" pitchFamily="18" charset="0"/>
              </a:rPr>
              <a:t>orthomyxoviruses</a:t>
            </a:r>
            <a:r>
              <a:rPr lang="en-IN" dirty="0" smtClean="0">
                <a:solidFill>
                  <a:srgbClr val="0000FF"/>
                </a:solidFill>
                <a:latin typeface="Times New Roman" pitchFamily="18" charset="0"/>
                <a:cs typeface="Times New Roman" pitchFamily="18" charset="0"/>
              </a:rPr>
              <a:t>, </a:t>
            </a:r>
            <a:r>
              <a:rPr lang="en-IN" dirty="0" err="1" smtClean="0">
                <a:solidFill>
                  <a:srgbClr val="0000FF"/>
                </a:solidFill>
                <a:latin typeface="Times New Roman" pitchFamily="18" charset="0"/>
                <a:cs typeface="Times New Roman" pitchFamily="18" charset="0"/>
              </a:rPr>
              <a:t>paramyxo</a:t>
            </a:r>
            <a:r>
              <a:rPr lang="en-IN" dirty="0" smtClean="0">
                <a:solidFill>
                  <a:srgbClr val="0000FF"/>
                </a:solidFill>
                <a:latin typeface="Times New Roman" pitchFamily="18" charset="0"/>
                <a:cs typeface="Times New Roman" pitchFamily="18" charset="0"/>
              </a:rPr>
              <a:t> viruses, </a:t>
            </a:r>
            <a:r>
              <a:rPr lang="en-IN" dirty="0" err="1" smtClean="0">
                <a:solidFill>
                  <a:srgbClr val="0000FF"/>
                </a:solidFill>
                <a:latin typeface="Times New Roman" pitchFamily="18" charset="0"/>
                <a:cs typeface="Times New Roman" pitchFamily="18" charset="0"/>
              </a:rPr>
              <a:t>rhabdoviruses</a:t>
            </a:r>
            <a:r>
              <a:rPr lang="en-IN" dirty="0" smtClean="0">
                <a:solidFill>
                  <a:srgbClr val="0000FF"/>
                </a:solidFill>
                <a:latin typeface="Times New Roman" pitchFamily="18" charset="0"/>
                <a:cs typeface="Times New Roman" pitchFamily="18" charset="0"/>
              </a:rPr>
              <a:t>, </a:t>
            </a:r>
            <a:r>
              <a:rPr lang="en-IN" dirty="0" err="1" smtClean="0">
                <a:solidFill>
                  <a:srgbClr val="0000FF"/>
                </a:solidFill>
                <a:latin typeface="Times New Roman" pitchFamily="18" charset="0"/>
                <a:cs typeface="Times New Roman" pitchFamily="18" charset="0"/>
              </a:rPr>
              <a:t>togaviruses</a:t>
            </a:r>
            <a:r>
              <a:rPr lang="en-IN" dirty="0" smtClean="0">
                <a:solidFill>
                  <a:srgbClr val="0000FF"/>
                </a:solidFill>
                <a:latin typeface="Times New Roman" pitchFamily="18" charset="0"/>
                <a:cs typeface="Times New Roman" pitchFamily="18" charset="0"/>
              </a:rPr>
              <a:t>, herpes viruses, and pox viruses.</a:t>
            </a:r>
          </a:p>
          <a:p>
            <a:pPr algn="just">
              <a:buClr>
                <a:srgbClr val="FF0000"/>
              </a:buClr>
              <a:buFont typeface="Wingdings" pitchFamily="2" charset="2"/>
              <a:buChar char="§"/>
            </a:pPr>
            <a:r>
              <a:rPr lang="en-IN" dirty="0" smtClean="0">
                <a:latin typeface="Times New Roman" pitchFamily="18" charset="0"/>
                <a:cs typeface="Times New Roman" pitchFamily="18" charset="0"/>
              </a:rPr>
              <a:t> </a:t>
            </a:r>
            <a:r>
              <a:rPr lang="en-IN" dirty="0" smtClean="0">
                <a:solidFill>
                  <a:srgbClr val="FF0000"/>
                </a:solidFill>
                <a:latin typeface="Times New Roman" pitchFamily="18" charset="0"/>
                <a:cs typeface="Times New Roman" pitchFamily="18" charset="0"/>
              </a:rPr>
              <a:t>The shell surface is first disinfected with iodine and penetrated with a small sterile drill. After inoculation, the drill hole is sealed with paraffin wax and the egg is then incubated at 36 </a:t>
            </a:r>
            <a:r>
              <a:rPr lang="en-IN" baseline="30000" dirty="0" smtClean="0">
                <a:solidFill>
                  <a:srgbClr val="FF0000"/>
                </a:solidFill>
                <a:latin typeface="Times New Roman" pitchFamily="18" charset="0"/>
                <a:cs typeface="Times New Roman" pitchFamily="18" charset="0"/>
              </a:rPr>
              <a:t>0</a:t>
            </a:r>
            <a:r>
              <a:rPr lang="en-IN" dirty="0" smtClean="0">
                <a:solidFill>
                  <a:srgbClr val="FF0000"/>
                </a:solidFill>
                <a:latin typeface="Times New Roman" pitchFamily="18" charset="0"/>
                <a:cs typeface="Times New Roman" pitchFamily="18" charset="0"/>
              </a:rPr>
              <a:t>C for required period of time.</a:t>
            </a:r>
            <a:endParaRPr lang="en-US" dirty="0" smtClean="0">
              <a:solidFill>
                <a:srgbClr val="FF0000"/>
              </a:solidFill>
              <a:latin typeface="Times New Roman" pitchFamily="18" charset="0"/>
              <a:cs typeface="Times New Roman" pitchFamily="18" charset="0"/>
            </a:endParaRPr>
          </a:p>
          <a:p>
            <a:pPr algn="just">
              <a:buClr>
                <a:srgbClr val="FF0000"/>
              </a:buClr>
              <a:buFont typeface="Wingdings" pitchFamily="2" charset="2"/>
              <a:buChar char="q"/>
            </a:pPr>
            <a:endParaRPr lang="en-IN" dirty="0" smtClean="0"/>
          </a:p>
          <a:p>
            <a:pPr algn="just">
              <a:buClr>
                <a:srgbClr val="FF0000"/>
              </a:buClr>
              <a:buFont typeface="Wingdings" pitchFamily="2" charset="2"/>
              <a:buChar char="q"/>
            </a:pPr>
            <a:endParaRPr lang="en-IN"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LL\Desktop\Topic23NotesImage2.jpg"/>
          <p:cNvPicPr>
            <a:picLocks noGrp="1" noChangeAspect="1" noChangeArrowheads="1"/>
          </p:cNvPicPr>
          <p:nvPr>
            <p:ph idx="1"/>
          </p:nvPr>
        </p:nvPicPr>
        <p:blipFill>
          <a:blip r:embed="rId2"/>
          <a:srcRect b="15390"/>
          <a:stretch>
            <a:fillRect/>
          </a:stretch>
        </p:blipFill>
        <p:spPr bwMode="auto">
          <a:xfrm>
            <a:off x="285720" y="285728"/>
            <a:ext cx="8572560" cy="6143668"/>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buFont typeface="Wingdings" pitchFamily="2" charset="2"/>
              <a:buChar char="q"/>
            </a:pPr>
            <a:r>
              <a:rPr lang="en-US" dirty="0" smtClean="0"/>
              <a:t> </a:t>
            </a:r>
            <a:r>
              <a:rPr lang="en-US" sz="3600" b="1" dirty="0" smtClean="0">
                <a:solidFill>
                  <a:srgbClr val="00B050"/>
                </a:solidFill>
                <a:latin typeface="Arial Rounded MT Bold" pitchFamily="34" charset="0"/>
                <a:cs typeface="Calibri" pitchFamily="34" charset="0"/>
              </a:rPr>
              <a:t>3. Tissue culture method:-</a:t>
            </a:r>
          </a:p>
          <a:p>
            <a:pPr algn="just">
              <a:buFont typeface="Wingdings" pitchFamily="2" charset="2"/>
              <a:buChar char="§"/>
            </a:pPr>
            <a:r>
              <a:rPr lang="en-US" sz="3600" b="1" dirty="0" smtClean="0">
                <a:latin typeface="Calibri" pitchFamily="34" charset="0"/>
                <a:cs typeface="Calibri" pitchFamily="34" charset="0"/>
              </a:rPr>
              <a:t> </a:t>
            </a:r>
            <a:r>
              <a:rPr lang="en-US" sz="3600" b="1" dirty="0" smtClean="0">
                <a:solidFill>
                  <a:srgbClr val="FF0000"/>
                </a:solidFill>
                <a:latin typeface="Times New Roman" pitchFamily="18" charset="0"/>
                <a:cs typeface="Times New Roman" pitchFamily="18" charset="0"/>
              </a:rPr>
              <a:t>T</a:t>
            </a:r>
            <a:r>
              <a:rPr lang="en-US" sz="3600" dirty="0" smtClean="0">
                <a:solidFill>
                  <a:srgbClr val="FF0000"/>
                </a:solidFill>
                <a:latin typeface="Times New Roman" pitchFamily="18" charset="0"/>
                <a:cs typeface="Times New Roman" pitchFamily="18" charset="0"/>
              </a:rPr>
              <a:t>his is the method of choice routinely employed for cultivation of viruses. </a:t>
            </a:r>
          </a:p>
          <a:p>
            <a:pPr marL="0" indent="0">
              <a:buNone/>
            </a:pPr>
            <a:r>
              <a:rPr lang="en-US" sz="3600" b="1" dirty="0" smtClean="0">
                <a:latin typeface="Arial Rounded MT Bold" pitchFamily="34" charset="0"/>
                <a:cs typeface="Calibri" pitchFamily="34" charset="0"/>
              </a:rPr>
              <a:t>a) Cell culture:-</a:t>
            </a:r>
          </a:p>
          <a:p>
            <a:pPr algn="just">
              <a:buFont typeface="Wingdings" pitchFamily="2" charset="2"/>
              <a:buChar char="§"/>
            </a:pPr>
            <a:r>
              <a:rPr lang="en-US" sz="3600" b="1" dirty="0" smtClean="0">
                <a:solidFill>
                  <a:srgbClr val="0000FF"/>
                </a:solidFill>
                <a:latin typeface="Calibri" pitchFamily="34" charset="0"/>
                <a:cs typeface="Calibri" pitchFamily="34" charset="0"/>
              </a:rPr>
              <a:t> </a:t>
            </a:r>
            <a:r>
              <a:rPr lang="en-IN" sz="3600" dirty="0" smtClean="0">
                <a:solidFill>
                  <a:srgbClr val="0000FF"/>
                </a:solidFill>
                <a:latin typeface="Times New Roman" pitchFamily="18" charset="0"/>
                <a:cs typeface="Times New Roman" pitchFamily="18" charset="0"/>
              </a:rPr>
              <a:t>Tissues, e.g., monkey kidney are broken up with a sterile razor and dissociated into component cells by </a:t>
            </a:r>
            <a:r>
              <a:rPr lang="en-IN" sz="3600" dirty="0" err="1" smtClean="0">
                <a:solidFill>
                  <a:srgbClr val="0000FF"/>
                </a:solidFill>
                <a:latin typeface="Times New Roman" pitchFamily="18" charset="0"/>
                <a:cs typeface="Times New Roman" pitchFamily="18" charset="0"/>
              </a:rPr>
              <a:t>proteolytic</a:t>
            </a:r>
            <a:r>
              <a:rPr lang="en-IN" sz="3600" dirty="0" smtClean="0">
                <a:solidFill>
                  <a:srgbClr val="0000FF"/>
                </a:solidFill>
                <a:latin typeface="Times New Roman" pitchFamily="18" charset="0"/>
                <a:cs typeface="Times New Roman" pitchFamily="18" charset="0"/>
              </a:rPr>
              <a:t> enzyme like </a:t>
            </a:r>
            <a:r>
              <a:rPr lang="en-IN" sz="3600" dirty="0" err="1" smtClean="0">
                <a:solidFill>
                  <a:srgbClr val="0000FF"/>
                </a:solidFill>
                <a:latin typeface="Times New Roman" pitchFamily="18" charset="0"/>
                <a:cs typeface="Times New Roman" pitchFamily="18" charset="0"/>
              </a:rPr>
              <a:t>trypsin</a:t>
            </a:r>
            <a:r>
              <a:rPr lang="en-IN" sz="3600" dirty="0" smtClean="0">
                <a:solidFill>
                  <a:srgbClr val="0000FF"/>
                </a:solidFill>
                <a:latin typeface="Times New Roman" pitchFamily="18" charset="0"/>
                <a:cs typeface="Times New Roman" pitchFamily="18" charset="0"/>
              </a:rPr>
              <a:t> and mechanical shaking. </a:t>
            </a:r>
          </a:p>
          <a:p>
            <a:pPr algn="just">
              <a:buFont typeface="Wingdings" pitchFamily="2" charset="2"/>
              <a:buChar char="§"/>
            </a:pPr>
            <a:r>
              <a:rPr lang="en-IN" sz="3600" dirty="0" smtClean="0">
                <a:solidFill>
                  <a:srgbClr val="FF0000"/>
                </a:solidFill>
                <a:latin typeface="Times New Roman" pitchFamily="18" charset="0"/>
                <a:cs typeface="Times New Roman" pitchFamily="18" charset="0"/>
              </a:rPr>
              <a:t> The cells are washed with physiological buffer and then suspended in a buffered nutrient medium in the presence of blood serum or growth medium</a:t>
            </a:r>
            <a:endParaRPr lang="en-US" sz="36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Font typeface="Wingdings" pitchFamily="2" charset="2"/>
              <a:buChar char="§"/>
            </a:pPr>
            <a:r>
              <a:rPr lang="en-US" dirty="0" smtClean="0">
                <a:solidFill>
                  <a:srgbClr val="FF0000"/>
                </a:solidFill>
              </a:rPr>
              <a:t> </a:t>
            </a:r>
            <a:r>
              <a:rPr lang="en-IN" sz="3600" dirty="0" smtClean="0">
                <a:solidFill>
                  <a:srgbClr val="FF0000"/>
                </a:solidFill>
                <a:latin typeface="Times New Roman" pitchFamily="18" charset="0"/>
                <a:cs typeface="Times New Roman" pitchFamily="18" charset="0"/>
              </a:rPr>
              <a:t>which contains a complex mixture of hormones, essential amino acids, vitamins, salt, glucose and factors required for the growth of normal cells.</a:t>
            </a:r>
          </a:p>
          <a:p>
            <a:pPr algn="just">
              <a:buFont typeface="Wingdings" pitchFamily="2" charset="2"/>
              <a:buChar char="§"/>
            </a:pPr>
            <a:r>
              <a:rPr lang="en-IN" sz="3600" dirty="0" smtClean="0">
                <a:solidFill>
                  <a:srgbClr val="0000FF"/>
                </a:solidFill>
                <a:latin typeface="Times New Roman" pitchFamily="18" charset="0"/>
                <a:cs typeface="Times New Roman" pitchFamily="18" charset="0"/>
              </a:rPr>
              <a:t> </a:t>
            </a:r>
            <a:r>
              <a:rPr lang="en-US" sz="3600" dirty="0" smtClean="0">
                <a:solidFill>
                  <a:srgbClr val="0000FF"/>
                </a:solidFill>
                <a:latin typeface="Times New Roman" pitchFamily="18" charset="0"/>
                <a:cs typeface="Times New Roman" pitchFamily="18" charset="0"/>
              </a:rPr>
              <a:t>Antibiotics are also added for preventing bacterial contamination. The commonly used medium is Hanks or </a:t>
            </a:r>
            <a:r>
              <a:rPr lang="en-US" sz="3600" dirty="0" err="1" smtClean="0">
                <a:solidFill>
                  <a:srgbClr val="0000FF"/>
                </a:solidFill>
                <a:latin typeface="Times New Roman" pitchFamily="18" charset="0"/>
                <a:cs typeface="Times New Roman" pitchFamily="18" charset="0"/>
              </a:rPr>
              <a:t>Earles</a:t>
            </a:r>
            <a:r>
              <a:rPr lang="en-US" sz="3600" dirty="0" smtClean="0">
                <a:solidFill>
                  <a:srgbClr val="0000FF"/>
                </a:solidFill>
                <a:latin typeface="Times New Roman" pitchFamily="18" charset="0"/>
                <a:cs typeface="Times New Roman" pitchFamily="18" charset="0"/>
              </a:rPr>
              <a:t> balanced salt solution.</a:t>
            </a:r>
          </a:p>
          <a:p>
            <a:pPr algn="just">
              <a:buFont typeface="Wingdings" pitchFamily="2" charset="2"/>
              <a:buChar char="§"/>
            </a:pPr>
            <a:r>
              <a:rPr lang="en-US" sz="3600" dirty="0" smtClean="0">
                <a:solidFill>
                  <a:srgbClr val="FF0000"/>
                </a:solidFill>
                <a:latin typeface="Times New Roman" pitchFamily="18" charset="0"/>
                <a:cs typeface="Times New Roman" pitchFamily="18" charset="0"/>
              </a:rPr>
              <a:t> </a:t>
            </a:r>
            <a:r>
              <a:rPr lang="en-IN" sz="3600" dirty="0" smtClean="0">
                <a:solidFill>
                  <a:srgbClr val="FF0000"/>
                </a:solidFill>
                <a:latin typeface="Times New Roman" pitchFamily="18" charset="0"/>
                <a:cs typeface="Times New Roman" pitchFamily="18" charset="0"/>
              </a:rPr>
              <a:t>Cell suspension is placed in tissue culture vessel, </a:t>
            </a:r>
            <a:r>
              <a:rPr lang="en-IN" sz="3600" dirty="0" err="1" smtClean="0">
                <a:solidFill>
                  <a:srgbClr val="FF0000"/>
                </a:solidFill>
                <a:latin typeface="Times New Roman" pitchFamily="18" charset="0"/>
                <a:cs typeface="Times New Roman" pitchFamily="18" charset="0"/>
              </a:rPr>
              <a:t>petri</a:t>
            </a:r>
            <a:r>
              <a:rPr lang="en-IN" sz="3600" dirty="0" smtClean="0">
                <a:solidFill>
                  <a:srgbClr val="FF0000"/>
                </a:solidFill>
                <a:latin typeface="Times New Roman" pitchFamily="18" charset="0"/>
                <a:cs typeface="Times New Roman" pitchFamily="18" charset="0"/>
              </a:rPr>
              <a:t> dish, etc and incubated.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buFont typeface="Wingdings" pitchFamily="2" charset="2"/>
              <a:buChar char="§"/>
            </a:pPr>
            <a:r>
              <a:rPr lang="en-US" dirty="0" smtClean="0">
                <a:solidFill>
                  <a:srgbClr val="FF0000"/>
                </a:solidFill>
              </a:rPr>
              <a:t> </a:t>
            </a:r>
            <a:r>
              <a:rPr lang="en-IN" dirty="0" smtClean="0">
                <a:solidFill>
                  <a:srgbClr val="FF0000"/>
                </a:solidFill>
                <a:latin typeface="Times New Roman" pitchFamily="18" charset="0"/>
                <a:cs typeface="Times New Roman" pitchFamily="18" charset="0"/>
              </a:rPr>
              <a:t>Under these conditions, cells will adhere to the surface of the dish, and they will divide and migrate until the surface of the dish is covered with a single layer of cells.</a:t>
            </a:r>
            <a:endParaRPr lang="en-US" dirty="0" smtClean="0">
              <a:solidFill>
                <a:srgbClr val="FF0000"/>
              </a:solidFill>
              <a:latin typeface="Times New Roman" pitchFamily="18" charset="0"/>
              <a:cs typeface="Times New Roman" pitchFamily="18" charset="0"/>
            </a:endParaRPr>
          </a:p>
          <a:p>
            <a:pPr algn="just">
              <a:buFont typeface="Wingdings" pitchFamily="2" charset="2"/>
              <a:buChar char="§"/>
            </a:pPr>
            <a:r>
              <a:rPr lang="en-US"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This monolayer, sheet of the cells remains viable and is known as cell line or cell culture.</a:t>
            </a:r>
            <a:endParaRPr lang="en-US" dirty="0" smtClean="0">
              <a:latin typeface="Times New Roman" pitchFamily="18" charset="0"/>
              <a:cs typeface="Times New Roman" pitchFamily="18" charset="0"/>
            </a:endParaRPr>
          </a:p>
          <a:p>
            <a:pPr>
              <a:buFont typeface="Wingdings" pitchFamily="2" charset="2"/>
              <a:buChar char="q"/>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LL\Desktop\1.jpg"/>
          <p:cNvPicPr>
            <a:picLocks noGrp="1" noChangeAspect="1" noChangeArrowheads="1"/>
          </p:cNvPicPr>
          <p:nvPr>
            <p:ph idx="1"/>
          </p:nvPr>
        </p:nvPicPr>
        <p:blipFill>
          <a:blip r:embed="rId2"/>
          <a:srcRect/>
          <a:stretch>
            <a:fillRect/>
          </a:stretch>
        </p:blipFill>
        <p:spPr bwMode="auto">
          <a:xfrm>
            <a:off x="500034" y="500042"/>
            <a:ext cx="8215370" cy="5929354"/>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C:\Users\ALL\Desktop\2.jpg"/>
          <p:cNvPicPr>
            <a:picLocks noChangeAspect="1" noChangeArrowheads="1"/>
          </p:cNvPicPr>
          <p:nvPr/>
        </p:nvPicPr>
        <p:blipFill>
          <a:blip r:embed="rId2"/>
          <a:srcRect/>
          <a:stretch>
            <a:fillRect/>
          </a:stretch>
        </p:blipFill>
        <p:spPr bwMode="auto">
          <a:xfrm>
            <a:off x="500033" y="314907"/>
            <a:ext cx="8190367" cy="6043051"/>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just">
              <a:buClr>
                <a:srgbClr val="FF0000"/>
              </a:buClr>
              <a:buFont typeface="Wingdings" pitchFamily="2" charset="2"/>
              <a:buChar char="q"/>
            </a:pPr>
            <a:r>
              <a:rPr lang="en-US" sz="4000" dirty="0" smtClean="0">
                <a:solidFill>
                  <a:srgbClr val="00B050"/>
                </a:solidFill>
                <a:latin typeface="Arial Rounded MT Bold" pitchFamily="34" charset="0"/>
              </a:rPr>
              <a:t>Cell culture:- </a:t>
            </a:r>
          </a:p>
          <a:p>
            <a:pPr algn="just">
              <a:buClr>
                <a:srgbClr val="FF0000"/>
              </a:buClr>
              <a:buFont typeface="Wingdings" pitchFamily="2" charset="2"/>
              <a:buChar char="§"/>
            </a:pPr>
            <a:r>
              <a:rPr lang="en-IN" dirty="0">
                <a:latin typeface="Times New Roman" pitchFamily="18" charset="0"/>
                <a:cs typeface="Times New Roman" pitchFamily="18" charset="0"/>
              </a:rPr>
              <a:t>P</a:t>
            </a:r>
            <a:r>
              <a:rPr lang="en-IN" dirty="0" smtClean="0">
                <a:latin typeface="Times New Roman" pitchFamily="18" charset="0"/>
                <a:cs typeface="Times New Roman" pitchFamily="18" charset="0"/>
              </a:rPr>
              <a:t>rimary cell culture:- </a:t>
            </a:r>
            <a:r>
              <a:rPr lang="en-IN" dirty="0" smtClean="0">
                <a:solidFill>
                  <a:srgbClr val="FF0000"/>
                </a:solidFill>
                <a:latin typeface="Times New Roman" pitchFamily="18" charset="0"/>
                <a:cs typeface="Times New Roman" pitchFamily="18" charset="0"/>
              </a:rPr>
              <a:t>A primary cell culture is defined as a culture of cells obtained from the original tissue that have been cultivated in vitro for the first time, and that have not been </a:t>
            </a:r>
            <a:r>
              <a:rPr lang="en-IN" dirty="0" err="1" smtClean="0">
                <a:solidFill>
                  <a:srgbClr val="FF0000"/>
                </a:solidFill>
                <a:latin typeface="Times New Roman" pitchFamily="18" charset="0"/>
                <a:cs typeface="Times New Roman" pitchFamily="18" charset="0"/>
              </a:rPr>
              <a:t>subcultured</a:t>
            </a:r>
            <a:r>
              <a:rPr lang="en-IN" dirty="0" smtClean="0">
                <a:solidFill>
                  <a:srgbClr val="FF0000"/>
                </a:solidFill>
                <a:latin typeface="Times New Roman" pitchFamily="18" charset="0"/>
                <a:cs typeface="Times New Roman" pitchFamily="18" charset="0"/>
              </a:rPr>
              <a:t>. </a:t>
            </a:r>
            <a:endParaRPr lang="en-IN" dirty="0" smtClean="0">
              <a:latin typeface="Times New Roman" pitchFamily="18" charset="0"/>
              <a:cs typeface="Times New Roman" pitchFamily="18" charset="0"/>
            </a:endParaRPr>
          </a:p>
          <a:p>
            <a:pPr algn="just">
              <a:buClr>
                <a:srgbClr val="FF0000"/>
              </a:buClr>
              <a:buFont typeface="Wingdings" pitchFamily="2" charset="2"/>
              <a:buChar char="§"/>
            </a:pPr>
            <a:r>
              <a:rPr lang="en-IN" b="1" dirty="0" smtClean="0">
                <a:solidFill>
                  <a:srgbClr val="0000FF"/>
                </a:solidFill>
                <a:latin typeface="Times New Roman" pitchFamily="18" charset="0"/>
                <a:cs typeface="Times New Roman" pitchFamily="18" charset="0"/>
              </a:rPr>
              <a:t> </a:t>
            </a:r>
            <a:r>
              <a:rPr lang="en-IN" dirty="0" smtClean="0">
                <a:solidFill>
                  <a:srgbClr val="0000FF"/>
                </a:solidFill>
                <a:latin typeface="Times New Roman" pitchFamily="18" charset="0"/>
                <a:cs typeface="Times New Roman" pitchFamily="18" charset="0"/>
              </a:rPr>
              <a:t>These are normal cells freshly taken from the body and culture it in.</a:t>
            </a:r>
          </a:p>
          <a:p>
            <a:pPr algn="just">
              <a:buFont typeface="Wingdings" pitchFamily="2" charset="2"/>
              <a:buChar char="§"/>
            </a:pPr>
            <a:r>
              <a:rPr lang="en-IN" dirty="0">
                <a:solidFill>
                  <a:srgbClr val="FF0000"/>
                </a:solidFill>
                <a:latin typeface="Times New Roman" pitchFamily="18" charset="0"/>
                <a:cs typeface="Times New Roman" pitchFamily="18" charset="0"/>
              </a:rPr>
              <a:t>For Example: Primary cell culture in monkey’s kidney, chick embryo eggs and human embryonic kidney is used</a:t>
            </a:r>
            <a:r>
              <a:rPr lang="en-IN" dirty="0" smtClean="0">
                <a:solidFill>
                  <a:srgbClr val="FF0000"/>
                </a:solidFill>
                <a:latin typeface="Times New Roman" pitchFamily="18" charset="0"/>
                <a:cs typeface="Times New Roman" pitchFamily="18" charset="0"/>
              </a:rPr>
              <a:t>.</a:t>
            </a:r>
            <a:endParaRPr lang="en-IN" dirty="0">
              <a:solidFill>
                <a:srgbClr val="FF0000"/>
              </a:solidFill>
              <a:latin typeface="Times New Roman" pitchFamily="18" charset="0"/>
              <a:cs typeface="Times New Roman" pitchFamily="18" charset="0"/>
            </a:endParaRPr>
          </a:p>
          <a:p>
            <a:pPr algn="just">
              <a:buFont typeface="Wingdings" pitchFamily="2" charset="2"/>
              <a:buChar char="§"/>
            </a:pPr>
            <a:r>
              <a:rPr lang="en-IN" dirty="0">
                <a:latin typeface="Times New Roman" pitchFamily="18" charset="0"/>
                <a:cs typeface="Times New Roman" pitchFamily="18" charset="0"/>
              </a:rPr>
              <a:t> </a:t>
            </a:r>
            <a:r>
              <a:rPr lang="en-IN" dirty="0">
                <a:solidFill>
                  <a:srgbClr val="0000FF"/>
                </a:solidFill>
                <a:latin typeface="Times New Roman" pitchFamily="18" charset="0"/>
                <a:cs typeface="Times New Roman" pitchFamily="18" charset="0"/>
              </a:rPr>
              <a:t> It is mainly used for cultivation of viruses for the vaccine production and rarely used for isolation of viruses</a:t>
            </a:r>
            <a:r>
              <a:rPr lang="en-IN" dirty="0" smtClean="0">
                <a:solidFill>
                  <a:srgbClr val="0000FF"/>
                </a:solidFill>
                <a:latin typeface="Times New Roman" pitchFamily="18" charset="0"/>
                <a:cs typeface="Times New Roman" pitchFamily="18" charset="0"/>
              </a:rPr>
              <a:t>.</a:t>
            </a:r>
          </a:p>
          <a:p>
            <a:pPr algn="just">
              <a:buClr>
                <a:srgbClr val="FF0000"/>
              </a:buClr>
              <a:buFont typeface="Wingdings" pitchFamily="2" charset="2"/>
              <a:buChar char="q"/>
            </a:pPr>
            <a:endParaRPr lang="en-IN" b="1"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lvl="0" algn="just">
              <a:buClr>
                <a:srgbClr val="FF0000"/>
              </a:buClr>
              <a:buFont typeface="Wingdings" pitchFamily="2" charset="2"/>
              <a:buChar char="q"/>
            </a:pPr>
            <a:r>
              <a:rPr lang="en-IN" sz="4300" dirty="0" smtClean="0">
                <a:solidFill>
                  <a:srgbClr val="0000FF"/>
                </a:solidFill>
              </a:rPr>
              <a:t> </a:t>
            </a:r>
            <a:r>
              <a:rPr lang="en-IN" sz="3600" b="1" dirty="0" smtClean="0">
                <a:solidFill>
                  <a:srgbClr val="00B050"/>
                </a:solidFill>
                <a:latin typeface="Arial Rounded MT Bold" pitchFamily="34" charset="0"/>
              </a:rPr>
              <a:t>Diploid cell culture:-</a:t>
            </a:r>
          </a:p>
          <a:p>
            <a:pPr lvl="0" algn="just">
              <a:buClr>
                <a:srgbClr val="FF0000"/>
              </a:buClr>
              <a:buFont typeface="Wingdings" pitchFamily="2" charset="2"/>
              <a:buChar char="§"/>
            </a:pPr>
            <a:r>
              <a:rPr lang="en-IN" dirty="0" smtClean="0">
                <a:latin typeface="Times New Roman" pitchFamily="18" charset="0"/>
                <a:cs typeface="Times New Roman" pitchFamily="18" charset="0"/>
              </a:rPr>
              <a:t>These are cells of single type that retain their original diploid chromosomal number. </a:t>
            </a:r>
          </a:p>
          <a:p>
            <a:pPr lvl="0" algn="just">
              <a:buClr>
                <a:srgbClr val="FF0000"/>
              </a:buClr>
              <a:buFont typeface="Wingdings" pitchFamily="2" charset="2"/>
              <a:buChar char="§"/>
            </a:pPr>
            <a:r>
              <a:rPr lang="en-IN" dirty="0">
                <a:solidFill>
                  <a:srgbClr val="0000FF"/>
                </a:solidFill>
                <a:latin typeface="Times New Roman" pitchFamily="18" charset="0"/>
                <a:cs typeface="Times New Roman" pitchFamily="18" charset="0"/>
              </a:rPr>
              <a:t>They are capable of 50-100 divisions before dying. </a:t>
            </a:r>
          </a:p>
          <a:p>
            <a:pPr lvl="0" algn="just">
              <a:buClr>
                <a:srgbClr val="FF0000"/>
              </a:buClr>
              <a:buFont typeface="Wingdings" pitchFamily="2" charset="2"/>
              <a:buChar char="§"/>
            </a:pPr>
            <a:r>
              <a:rPr lang="en-IN" dirty="0">
                <a:solidFill>
                  <a:srgbClr val="FF0000"/>
                </a:solidFill>
                <a:latin typeface="Times New Roman" pitchFamily="18" charset="0"/>
                <a:cs typeface="Times New Roman" pitchFamily="18" charset="0"/>
              </a:rPr>
              <a:t>It is mainly used for isolation of viruses and occasionally for the vaccine production.</a:t>
            </a:r>
          </a:p>
          <a:p>
            <a:pPr marL="0" lvl="0" indent="0" algn="just">
              <a:buClr>
                <a:srgbClr val="FF0000"/>
              </a:buClr>
              <a:buNone/>
            </a:pPr>
            <a:endParaRPr lang="en-IN"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marL="457200" indent="-457200">
              <a:buFont typeface="Wingdings" pitchFamily="2" charset="2"/>
              <a:buChar char="v"/>
            </a:pPr>
            <a:r>
              <a:rPr lang="en-US" sz="3600" b="1" u="sng" dirty="0" smtClean="0">
                <a:solidFill>
                  <a:srgbClr val="7030A0"/>
                </a:solidFill>
                <a:latin typeface="Arial Rounded MT Bold" pitchFamily="34" charset="0"/>
              </a:rPr>
              <a:t>General </a:t>
            </a:r>
            <a:r>
              <a:rPr lang="en-US" sz="3600" b="1" u="sng" dirty="0">
                <a:solidFill>
                  <a:srgbClr val="7030A0"/>
                </a:solidFill>
                <a:latin typeface="Arial Rounded MT Bold" pitchFamily="34" charset="0"/>
              </a:rPr>
              <a:t>characteristics or General </a:t>
            </a:r>
            <a:r>
              <a:rPr lang="en-US" sz="3600" b="1" u="sng" dirty="0" smtClean="0">
                <a:solidFill>
                  <a:srgbClr val="7030A0"/>
                </a:solidFill>
                <a:latin typeface="Arial Rounded MT Bold" pitchFamily="34" charset="0"/>
              </a:rPr>
              <a:t>properties</a:t>
            </a:r>
            <a:endParaRPr lang="en-US" sz="3600" dirty="0" smtClean="0">
              <a:solidFill>
                <a:srgbClr val="7030A0"/>
              </a:solidFill>
              <a:latin typeface="Arial Rounded MT Bold" pitchFamily="34" charset="0"/>
            </a:endParaRPr>
          </a:p>
          <a:p>
            <a:pPr marL="457200" indent="-457200" algn="just">
              <a:buFont typeface="Wingdings" pitchFamily="2" charset="2"/>
              <a:buChar char="§"/>
            </a:pPr>
            <a:r>
              <a:rPr lang="en-US" dirty="0" smtClean="0">
                <a:solidFill>
                  <a:srgbClr val="FF0000"/>
                </a:solidFill>
                <a:latin typeface="Times New Roman" pitchFamily="18" charset="0"/>
                <a:cs typeface="Times New Roman" pitchFamily="18" charset="0"/>
              </a:rPr>
              <a:t>Size </a:t>
            </a:r>
            <a:r>
              <a:rPr lang="en-US" dirty="0">
                <a:solidFill>
                  <a:srgbClr val="FF0000"/>
                </a:solidFill>
                <a:latin typeface="Times New Roman" pitchFamily="18" charset="0"/>
                <a:cs typeface="Times New Roman" pitchFamily="18" charset="0"/>
              </a:rPr>
              <a:t>&amp; </a:t>
            </a:r>
            <a:r>
              <a:rPr lang="en-US" dirty="0" smtClean="0">
                <a:solidFill>
                  <a:srgbClr val="FF0000"/>
                </a:solidFill>
                <a:latin typeface="Times New Roman" pitchFamily="18" charset="0"/>
                <a:cs typeface="Times New Roman" pitchFamily="18" charset="0"/>
              </a:rPr>
              <a:t>visibility</a:t>
            </a:r>
          </a:p>
          <a:p>
            <a:pPr marL="457200" indent="-457200" algn="just">
              <a:buFont typeface="Wingdings" pitchFamily="2" charset="2"/>
              <a:buChar char="§"/>
            </a:pPr>
            <a:r>
              <a:rPr lang="en-US" dirty="0" smtClean="0">
                <a:solidFill>
                  <a:srgbClr val="0070C0"/>
                </a:solidFill>
                <a:latin typeface="Times New Roman" pitchFamily="18" charset="0"/>
                <a:cs typeface="Times New Roman" pitchFamily="18" charset="0"/>
              </a:rPr>
              <a:t>Filterability</a:t>
            </a:r>
            <a:endParaRPr lang="en-IN" dirty="0">
              <a:solidFill>
                <a:srgbClr val="0070C0"/>
              </a:solidFill>
              <a:latin typeface="Times New Roman" pitchFamily="18" charset="0"/>
              <a:cs typeface="Times New Roman" pitchFamily="18" charset="0"/>
            </a:endParaRPr>
          </a:p>
          <a:p>
            <a:pPr marL="457200" indent="-457200" algn="just">
              <a:buFont typeface="Wingdings" pitchFamily="2" charset="2"/>
              <a:buChar char="§"/>
            </a:pPr>
            <a:r>
              <a:rPr lang="en-US" dirty="0" smtClean="0">
                <a:solidFill>
                  <a:srgbClr val="FF0000"/>
                </a:solidFill>
                <a:latin typeface="Times New Roman" pitchFamily="18" charset="0"/>
                <a:cs typeface="Times New Roman" pitchFamily="18" charset="0"/>
              </a:rPr>
              <a:t>Simple </a:t>
            </a:r>
            <a:r>
              <a:rPr lang="en-US" dirty="0">
                <a:solidFill>
                  <a:srgbClr val="FF0000"/>
                </a:solidFill>
                <a:latin typeface="Times New Roman" pitchFamily="18" charset="0"/>
                <a:cs typeface="Times New Roman" pitchFamily="18" charset="0"/>
              </a:rPr>
              <a:t>structure </a:t>
            </a:r>
            <a:endParaRPr lang="en-US" dirty="0" smtClean="0">
              <a:solidFill>
                <a:srgbClr val="FF0000"/>
              </a:solidFill>
              <a:latin typeface="Times New Roman" pitchFamily="18" charset="0"/>
              <a:cs typeface="Times New Roman" pitchFamily="18" charset="0"/>
            </a:endParaRPr>
          </a:p>
          <a:p>
            <a:pPr marL="457200" indent="-457200" algn="just">
              <a:buFont typeface="Wingdings" pitchFamily="2" charset="2"/>
              <a:buChar char="§"/>
            </a:pPr>
            <a:r>
              <a:rPr lang="en-US" dirty="0" smtClean="0">
                <a:solidFill>
                  <a:srgbClr val="0070C0"/>
                </a:solidFill>
                <a:latin typeface="Times New Roman" pitchFamily="18" charset="0"/>
                <a:cs typeface="Times New Roman" pitchFamily="18" charset="0"/>
              </a:rPr>
              <a:t>Absence </a:t>
            </a:r>
            <a:r>
              <a:rPr lang="en-US" dirty="0">
                <a:solidFill>
                  <a:srgbClr val="0070C0"/>
                </a:solidFill>
                <a:latin typeface="Times New Roman" pitchFamily="18" charset="0"/>
                <a:cs typeface="Times New Roman" pitchFamily="18" charset="0"/>
              </a:rPr>
              <a:t>of cellular </a:t>
            </a:r>
            <a:r>
              <a:rPr lang="en-US" dirty="0" smtClean="0">
                <a:solidFill>
                  <a:srgbClr val="0070C0"/>
                </a:solidFill>
                <a:latin typeface="Times New Roman" pitchFamily="18" charset="0"/>
                <a:cs typeface="Times New Roman" pitchFamily="18" charset="0"/>
              </a:rPr>
              <a:t>structure</a:t>
            </a:r>
          </a:p>
          <a:p>
            <a:pPr marL="457200" indent="-457200" algn="just">
              <a:buFont typeface="Wingdings" pitchFamily="2" charset="2"/>
              <a:buChar char="§"/>
            </a:pPr>
            <a:r>
              <a:rPr lang="en-US" dirty="0" smtClean="0">
                <a:solidFill>
                  <a:srgbClr val="FF0000"/>
                </a:solidFill>
                <a:latin typeface="Times New Roman" pitchFamily="18" charset="0"/>
                <a:cs typeface="Times New Roman" pitchFamily="18" charset="0"/>
              </a:rPr>
              <a:t>No </a:t>
            </a:r>
            <a:r>
              <a:rPr lang="en-US" dirty="0">
                <a:solidFill>
                  <a:srgbClr val="FF0000"/>
                </a:solidFill>
                <a:latin typeface="Times New Roman" pitchFamily="18" charset="0"/>
                <a:cs typeface="Times New Roman" pitchFamily="18" charset="0"/>
              </a:rPr>
              <a:t>independent </a:t>
            </a:r>
            <a:r>
              <a:rPr lang="en-US" dirty="0" smtClean="0">
                <a:solidFill>
                  <a:srgbClr val="FF0000"/>
                </a:solidFill>
                <a:latin typeface="Times New Roman" pitchFamily="18" charset="0"/>
                <a:cs typeface="Times New Roman" pitchFamily="18" charset="0"/>
              </a:rPr>
              <a:t>metabolism</a:t>
            </a:r>
          </a:p>
          <a:p>
            <a:pPr marL="457200" indent="-457200" algn="just">
              <a:buFont typeface="Wingdings" pitchFamily="2" charset="2"/>
              <a:buChar char="§"/>
            </a:pPr>
            <a:r>
              <a:rPr lang="en-US" dirty="0" smtClean="0">
                <a:solidFill>
                  <a:srgbClr val="0070C0"/>
                </a:solidFill>
                <a:latin typeface="Times New Roman" pitchFamily="18" charset="0"/>
                <a:cs typeface="Times New Roman" pitchFamily="18" charset="0"/>
              </a:rPr>
              <a:t>Nucleic acids</a:t>
            </a:r>
          </a:p>
          <a:p>
            <a:pPr marL="457200" indent="-457200" algn="just">
              <a:buFont typeface="Wingdings" pitchFamily="2" charset="2"/>
              <a:buChar char="§"/>
            </a:pPr>
            <a:r>
              <a:rPr lang="en-US" dirty="0" smtClean="0">
                <a:solidFill>
                  <a:srgbClr val="FF0000"/>
                </a:solidFill>
                <a:latin typeface="Times New Roman" pitchFamily="18" charset="0"/>
                <a:cs typeface="Times New Roman" pitchFamily="18" charset="0"/>
              </a:rPr>
              <a:t>Crystallization</a:t>
            </a:r>
          </a:p>
          <a:p>
            <a:pPr marL="457200" indent="-457200" algn="just">
              <a:buFont typeface="Wingdings" pitchFamily="2" charset="2"/>
              <a:buChar char="§"/>
            </a:pPr>
            <a:r>
              <a:rPr lang="en-US" dirty="0" smtClean="0">
                <a:solidFill>
                  <a:srgbClr val="0070C0"/>
                </a:solidFill>
                <a:latin typeface="Times New Roman" pitchFamily="18" charset="0"/>
                <a:cs typeface="Times New Roman" pitchFamily="18" charset="0"/>
              </a:rPr>
              <a:t>No </a:t>
            </a:r>
            <a:r>
              <a:rPr lang="en-US" dirty="0">
                <a:solidFill>
                  <a:srgbClr val="0070C0"/>
                </a:solidFill>
                <a:latin typeface="Times New Roman" pitchFamily="18" charset="0"/>
                <a:cs typeface="Times New Roman" pitchFamily="18" charset="0"/>
              </a:rPr>
              <a:t>growth &amp; </a:t>
            </a:r>
            <a:r>
              <a:rPr lang="en-US" dirty="0" smtClean="0">
                <a:solidFill>
                  <a:srgbClr val="0070C0"/>
                </a:solidFill>
                <a:latin typeface="Times New Roman" pitchFamily="18" charset="0"/>
                <a:cs typeface="Times New Roman" pitchFamily="18" charset="0"/>
              </a:rPr>
              <a:t>division</a:t>
            </a:r>
            <a:endParaRPr lang="en-IN"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lvl="0" algn="just">
              <a:buClr>
                <a:srgbClr val="FF0000"/>
              </a:buClr>
              <a:buFont typeface="Wingdings" pitchFamily="2" charset="2"/>
              <a:buChar char="q"/>
            </a:pPr>
            <a:r>
              <a:rPr lang="en-IN" sz="3600" b="1" dirty="0" smtClean="0">
                <a:solidFill>
                  <a:srgbClr val="00B050"/>
                </a:solidFill>
                <a:latin typeface="Arial Rounded MT Bold" pitchFamily="34" charset="0"/>
              </a:rPr>
              <a:t>Continuous cell line:-</a:t>
            </a:r>
          </a:p>
          <a:p>
            <a:pPr lvl="0" algn="just">
              <a:buClr>
                <a:srgbClr val="FF0000"/>
              </a:buClr>
              <a:buFont typeface="Wingdings" pitchFamily="2" charset="2"/>
              <a:buChar char="§"/>
            </a:pPr>
            <a:r>
              <a:rPr lang="en-IN" dirty="0" smtClean="0">
                <a:solidFill>
                  <a:srgbClr val="0000FF"/>
                </a:solidFill>
                <a:latin typeface="Times New Roman" pitchFamily="18" charset="0"/>
                <a:cs typeface="Times New Roman" pitchFamily="18" charset="0"/>
              </a:rPr>
              <a:t>These are single types of cell usually derived from cancer cells.</a:t>
            </a:r>
          </a:p>
          <a:p>
            <a:pPr lvl="0" algn="just">
              <a:buClr>
                <a:srgbClr val="FF0000"/>
              </a:buClr>
              <a:buFont typeface="Wingdings" pitchFamily="2" charset="2"/>
              <a:buChar char="§"/>
            </a:pPr>
            <a:r>
              <a:rPr lang="en-IN" dirty="0" smtClean="0">
                <a:latin typeface="Times New Roman" pitchFamily="18" charset="0"/>
                <a:cs typeface="Times New Roman" pitchFamily="18" charset="0"/>
              </a:rPr>
              <a:t>These cells are capable of an infinite number of divisions, e.g., </a:t>
            </a:r>
            <a:r>
              <a:rPr lang="en-IN" dirty="0" err="1" smtClean="0">
                <a:latin typeface="Times New Roman" pitchFamily="18" charset="0"/>
                <a:cs typeface="Times New Roman" pitchFamily="18" charset="0"/>
              </a:rPr>
              <a:t>HeLa</a:t>
            </a:r>
            <a:r>
              <a:rPr lang="en-IN" dirty="0" smtClean="0">
                <a:latin typeface="Times New Roman" pitchFamily="18" charset="0"/>
                <a:cs typeface="Times New Roman" pitchFamily="18" charset="0"/>
              </a:rPr>
              <a:t> cell line, Hep-2 cell line, etc.</a:t>
            </a:r>
          </a:p>
          <a:p>
            <a:pPr algn="just">
              <a:buFont typeface="Wingdings" pitchFamily="2" charset="2"/>
              <a:buChar char="§"/>
            </a:pPr>
            <a:r>
              <a:rPr lang="en-US" dirty="0" err="1">
                <a:solidFill>
                  <a:srgbClr val="FF0000"/>
                </a:solidFill>
                <a:latin typeface="Times New Roman" pitchFamily="18" charset="0"/>
                <a:cs typeface="Times New Roman" pitchFamily="18" charset="0"/>
              </a:rPr>
              <a:t>HeLa</a:t>
            </a:r>
            <a:r>
              <a:rPr lang="en-US" dirty="0">
                <a:solidFill>
                  <a:srgbClr val="FF0000"/>
                </a:solidFill>
                <a:latin typeface="Times New Roman" pitchFamily="18" charset="0"/>
                <a:cs typeface="Times New Roman" pitchFamily="18" charset="0"/>
              </a:rPr>
              <a:t> cells have been derived from carcinoma of cervix from lady named </a:t>
            </a:r>
            <a:r>
              <a:rPr lang="en-US" dirty="0" err="1">
                <a:solidFill>
                  <a:srgbClr val="FF0000"/>
                </a:solidFill>
                <a:latin typeface="Times New Roman" pitchFamily="18" charset="0"/>
                <a:cs typeface="Times New Roman" pitchFamily="18" charset="0"/>
              </a:rPr>
              <a:t>Heneritta</a:t>
            </a:r>
            <a:r>
              <a:rPr lang="en-US" dirty="0">
                <a:solidFill>
                  <a:srgbClr val="FF0000"/>
                </a:solidFill>
                <a:latin typeface="Times New Roman" pitchFamily="18" charset="0"/>
                <a:cs typeface="Times New Roman" pitchFamily="18" charset="0"/>
              </a:rPr>
              <a:t> Lacks who had died from cervical cancer.</a:t>
            </a:r>
          </a:p>
          <a:p>
            <a:pPr algn="just">
              <a:buFont typeface="Wingdings" pitchFamily="2" charset="2"/>
              <a:buChar char="§"/>
            </a:pPr>
            <a:r>
              <a:rPr lang="en-US" b="1" dirty="0">
                <a:solidFill>
                  <a:srgbClr val="0000FF"/>
                </a:solidFill>
                <a:latin typeface="Times New Roman" pitchFamily="18" charset="0"/>
                <a:cs typeface="Times New Roman" pitchFamily="18" charset="0"/>
              </a:rPr>
              <a:t> </a:t>
            </a:r>
            <a:r>
              <a:rPr lang="en-IN" dirty="0">
                <a:solidFill>
                  <a:srgbClr val="0000FF"/>
                </a:solidFill>
                <a:latin typeface="Times New Roman" pitchFamily="18" charset="0"/>
                <a:cs typeface="Times New Roman" pitchFamily="18" charset="0"/>
              </a:rPr>
              <a:t>This cell line is also known as </a:t>
            </a:r>
            <a:r>
              <a:rPr lang="en-IN" dirty="0" err="1">
                <a:solidFill>
                  <a:srgbClr val="0000FF"/>
                </a:solidFill>
                <a:latin typeface="Times New Roman" pitchFamily="18" charset="0"/>
                <a:cs typeface="Times New Roman" pitchFamily="18" charset="0"/>
              </a:rPr>
              <a:t>HeLa</a:t>
            </a:r>
            <a:r>
              <a:rPr lang="en-IN" dirty="0">
                <a:solidFill>
                  <a:srgbClr val="0000FF"/>
                </a:solidFill>
                <a:latin typeface="Times New Roman" pitchFamily="18" charset="0"/>
                <a:cs typeface="Times New Roman" pitchFamily="18" charset="0"/>
              </a:rPr>
              <a:t> cell line and still maintained in the laboratory</a:t>
            </a:r>
            <a:r>
              <a:rPr lang="en-IN" dirty="0" smtClean="0">
                <a:solidFill>
                  <a:srgbClr val="0000FF"/>
                </a:solidFill>
                <a:latin typeface="Times New Roman" pitchFamily="18" charset="0"/>
                <a:cs typeface="Times New Roman" pitchFamily="18" charset="0"/>
              </a:rPr>
              <a:t>.</a:t>
            </a:r>
            <a:endParaRPr lang="en-IN" dirty="0">
              <a:solidFill>
                <a:srgbClr val="0000FF"/>
              </a:solidFill>
              <a:latin typeface="Times New Roman" pitchFamily="18" charset="0"/>
              <a:cs typeface="Times New Roman" pitchFamily="18" charset="0"/>
            </a:endParaRPr>
          </a:p>
          <a:p>
            <a:pPr algn="just">
              <a:buFont typeface="Wingdings" pitchFamily="2" charset="2"/>
              <a:buChar char="§"/>
            </a:pPr>
            <a:r>
              <a:rPr lang="en-IN" dirty="0">
                <a:latin typeface="Times New Roman" pitchFamily="18" charset="0"/>
                <a:cs typeface="Times New Roman" pitchFamily="18" charset="0"/>
              </a:rPr>
              <a:t>It is mainly used for the isolation of viruses. </a:t>
            </a:r>
            <a:r>
              <a:rPr lang="en-IN" dirty="0" err="1">
                <a:latin typeface="Times New Roman" pitchFamily="18" charset="0"/>
                <a:cs typeface="Times New Roman" pitchFamily="18" charset="0"/>
              </a:rPr>
              <a:t>HeLa</a:t>
            </a:r>
            <a:r>
              <a:rPr lang="en-IN" dirty="0">
                <a:latin typeface="Times New Roman" pitchFamily="18" charset="0"/>
                <a:cs typeface="Times New Roman" pitchFamily="18" charset="0"/>
              </a:rPr>
              <a:t> cell line (</a:t>
            </a:r>
            <a:r>
              <a:rPr lang="en-IN" dirty="0" err="1">
                <a:latin typeface="Times New Roman" pitchFamily="18" charset="0"/>
                <a:cs typeface="Times New Roman" pitchFamily="18" charset="0"/>
              </a:rPr>
              <a:t>Henritta</a:t>
            </a:r>
            <a:r>
              <a:rPr lang="en-IN" dirty="0">
                <a:latin typeface="Times New Roman" pitchFamily="18" charset="0"/>
                <a:cs typeface="Times New Roman" pitchFamily="18" charset="0"/>
              </a:rPr>
              <a:t> Lacks) is readily available and easy to propagate serially</a:t>
            </a:r>
            <a:r>
              <a:rPr lang="en-IN" dirty="0" smtClean="0">
                <a:latin typeface="Times New Roman" pitchFamily="18" charset="0"/>
                <a:cs typeface="Times New Roman" pitchFamily="18" charset="0"/>
              </a:rPr>
              <a:t>.</a:t>
            </a:r>
          </a:p>
          <a:p>
            <a:endParaRPr lang="en-IN"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ctr">
              <a:buFont typeface="Wingdings" pitchFamily="2" charset="2"/>
              <a:buChar char="v"/>
            </a:pPr>
            <a:r>
              <a:rPr lang="en-US" sz="4000" b="1" dirty="0" smtClean="0">
                <a:solidFill>
                  <a:srgbClr val="00B050"/>
                </a:solidFill>
                <a:latin typeface="Arial Rounded MT Bold" pitchFamily="34" charset="0"/>
              </a:rPr>
              <a:t>Detection of viral growth in cell culture</a:t>
            </a:r>
          </a:p>
          <a:p>
            <a:pPr algn="just">
              <a:buFont typeface="Wingdings" pitchFamily="2" charset="2"/>
              <a:buChar char="§"/>
            </a:pPr>
            <a:r>
              <a:rPr lang="en-US" sz="4000" dirty="0" smtClean="0">
                <a:solidFill>
                  <a:srgbClr val="FF0000"/>
                </a:solidFill>
              </a:rPr>
              <a:t> </a:t>
            </a:r>
            <a:r>
              <a:rPr lang="en-US" sz="4000" dirty="0" smtClean="0">
                <a:solidFill>
                  <a:srgbClr val="FF0000"/>
                </a:solidFill>
                <a:latin typeface="Times New Roman" pitchFamily="18" charset="0"/>
                <a:cs typeface="Times New Roman" pitchFamily="18" charset="0"/>
              </a:rPr>
              <a:t>The viral replication or growth in cell culture is determined by following methods:</a:t>
            </a:r>
            <a:endParaRPr lang="en-US" sz="4000" b="1" dirty="0" smtClean="0">
              <a:solidFill>
                <a:srgbClr val="FF0000"/>
              </a:solidFill>
              <a:latin typeface="Times New Roman" pitchFamily="18" charset="0"/>
              <a:cs typeface="Times New Roman" pitchFamily="18" charset="0"/>
            </a:endParaRPr>
          </a:p>
          <a:p>
            <a:pPr marL="0" indent="0" algn="just">
              <a:buNone/>
            </a:pPr>
            <a:r>
              <a:rPr lang="en-IN" sz="4000" dirty="0" smtClean="0"/>
              <a:t> </a:t>
            </a:r>
            <a:r>
              <a:rPr lang="en-US" sz="4000" dirty="0" smtClean="0">
                <a:latin typeface="Times New Roman" pitchFamily="18" charset="0"/>
                <a:cs typeface="Times New Roman" pitchFamily="18" charset="0"/>
              </a:rPr>
              <a:t>1. </a:t>
            </a:r>
            <a:r>
              <a:rPr lang="en-US" sz="4000" dirty="0" err="1" smtClean="0">
                <a:latin typeface="Times New Roman" pitchFamily="18" charset="0"/>
                <a:cs typeface="Times New Roman" pitchFamily="18" charset="0"/>
              </a:rPr>
              <a:t>Cytopathic</a:t>
            </a:r>
            <a:r>
              <a:rPr lang="en-US" sz="4000" dirty="0" smtClean="0">
                <a:latin typeface="Times New Roman" pitchFamily="18" charset="0"/>
                <a:cs typeface="Times New Roman" pitchFamily="18" charset="0"/>
              </a:rPr>
              <a:t> effect (CPE):</a:t>
            </a:r>
          </a:p>
          <a:p>
            <a:pPr marL="0" indent="0" algn="just">
              <a:buNone/>
            </a:pPr>
            <a:r>
              <a:rPr lang="en-IN"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2. Metabolic inhibition:-</a:t>
            </a:r>
          </a:p>
          <a:p>
            <a:pPr marL="0" indent="0" algn="just">
              <a:buNone/>
            </a:pPr>
            <a:r>
              <a:rPr lang="en-IN" sz="4000" dirty="0" smtClean="0">
                <a:latin typeface="Times New Roman" pitchFamily="18" charset="0"/>
                <a:cs typeface="Times New Roman" pitchFamily="18" charset="0"/>
              </a:rPr>
              <a:t> 3. </a:t>
            </a:r>
            <a:r>
              <a:rPr lang="en-IN" sz="4000" dirty="0" err="1" smtClean="0">
                <a:latin typeface="Times New Roman" pitchFamily="18" charset="0"/>
                <a:cs typeface="Times New Roman" pitchFamily="18" charset="0"/>
              </a:rPr>
              <a:t>Haemadsorption</a:t>
            </a:r>
            <a:r>
              <a:rPr lang="en-IN" sz="4000" dirty="0" smtClean="0">
                <a:latin typeface="Times New Roman" pitchFamily="18" charset="0"/>
                <a:cs typeface="Times New Roman" pitchFamily="18" charset="0"/>
              </a:rPr>
              <a:t>:</a:t>
            </a:r>
            <a:endParaRPr lang="en-US" sz="4000" dirty="0" smtClean="0">
              <a:latin typeface="Times New Roman" pitchFamily="18" charset="0"/>
              <a:cs typeface="Times New Roman" pitchFamily="18" charset="0"/>
            </a:endParaRPr>
          </a:p>
          <a:p>
            <a:pPr marL="0" indent="0" algn="just">
              <a:buNone/>
            </a:pPr>
            <a:r>
              <a:rPr lang="en-IN" sz="4000" dirty="0" smtClean="0">
                <a:latin typeface="Times New Roman" pitchFamily="18" charset="0"/>
                <a:cs typeface="Times New Roman" pitchFamily="18" charset="0"/>
              </a:rPr>
              <a:t> 4. Immunofluorescence:</a:t>
            </a:r>
            <a:endParaRPr lang="en-US" sz="4000" dirty="0" smtClean="0">
              <a:latin typeface="Times New Roman" pitchFamily="18" charset="0"/>
              <a:cs typeface="Times New Roman" pitchFamily="18" charset="0"/>
            </a:endParaRPr>
          </a:p>
          <a:p>
            <a:pPr marL="0" indent="0" algn="just">
              <a:buNone/>
            </a:pPr>
            <a:r>
              <a:rPr lang="en-IN" sz="4000" dirty="0" smtClean="0">
                <a:latin typeface="Times New Roman" pitchFamily="18" charset="0"/>
                <a:cs typeface="Times New Roman" pitchFamily="18" charset="0"/>
              </a:rPr>
              <a:t> 5. Interference:</a:t>
            </a:r>
            <a:endParaRPr lang="en-US" sz="4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Font typeface="Wingdings" pitchFamily="2" charset="2"/>
              <a:buChar char="q"/>
            </a:pPr>
            <a:r>
              <a:rPr lang="en-US" sz="3600" b="1" dirty="0" smtClean="0">
                <a:solidFill>
                  <a:srgbClr val="00B050"/>
                </a:solidFill>
                <a:latin typeface="Arial Rounded MT Bold" pitchFamily="34" charset="0"/>
              </a:rPr>
              <a:t>1</a:t>
            </a:r>
            <a:r>
              <a:rPr lang="en-US" sz="4000" b="1" dirty="0" smtClean="0">
                <a:solidFill>
                  <a:srgbClr val="00B050"/>
                </a:solidFill>
                <a:latin typeface="Arial Rounded MT Bold" pitchFamily="34" charset="0"/>
              </a:rPr>
              <a:t>. </a:t>
            </a:r>
            <a:r>
              <a:rPr lang="en-US" sz="4000" b="1" dirty="0" err="1" smtClean="0">
                <a:solidFill>
                  <a:srgbClr val="00B050"/>
                </a:solidFill>
                <a:latin typeface="Arial Rounded MT Bold" pitchFamily="34" charset="0"/>
              </a:rPr>
              <a:t>Cytopathic</a:t>
            </a:r>
            <a:r>
              <a:rPr lang="en-US" sz="4000" b="1" dirty="0" smtClean="0">
                <a:solidFill>
                  <a:srgbClr val="00B050"/>
                </a:solidFill>
                <a:latin typeface="Arial Rounded MT Bold" pitchFamily="34" charset="0"/>
              </a:rPr>
              <a:t> effect (CPE):</a:t>
            </a:r>
          </a:p>
          <a:p>
            <a:pPr algn="just">
              <a:buFont typeface="Wingdings" pitchFamily="2" charset="2"/>
              <a:buChar char="§"/>
            </a:pPr>
            <a:r>
              <a:rPr lang="en-US" sz="4000" b="1" dirty="0" smtClean="0">
                <a:solidFill>
                  <a:srgbClr val="FF0000"/>
                </a:solidFill>
              </a:rPr>
              <a:t> </a:t>
            </a:r>
            <a:r>
              <a:rPr lang="en-US" sz="4000" dirty="0" smtClean="0">
                <a:solidFill>
                  <a:srgbClr val="FF0000"/>
                </a:solidFill>
              </a:rPr>
              <a:t> </a:t>
            </a:r>
            <a:r>
              <a:rPr lang="en-US" sz="3600" dirty="0" smtClean="0">
                <a:solidFill>
                  <a:srgbClr val="FF0000"/>
                </a:solidFill>
                <a:latin typeface="Times New Roman" pitchFamily="18" charset="0"/>
                <a:cs typeface="Times New Roman" pitchFamily="18" charset="0"/>
              </a:rPr>
              <a:t>Viruses cause morphological changes or </a:t>
            </a:r>
            <a:r>
              <a:rPr lang="en-US" sz="3600" dirty="0" err="1" smtClean="0">
                <a:solidFill>
                  <a:srgbClr val="FF0000"/>
                </a:solidFill>
                <a:latin typeface="Times New Roman" pitchFamily="18" charset="0"/>
                <a:cs typeface="Times New Roman" pitchFamily="18" charset="0"/>
              </a:rPr>
              <a:t>cytopathic</a:t>
            </a:r>
            <a:r>
              <a:rPr lang="en-US" sz="3600" dirty="0" smtClean="0">
                <a:solidFill>
                  <a:srgbClr val="FF0000"/>
                </a:solidFill>
                <a:latin typeface="Times New Roman" pitchFamily="18" charset="0"/>
                <a:cs typeface="Times New Roman" pitchFamily="18" charset="0"/>
              </a:rPr>
              <a:t> lesions in cell culture in which they grow. </a:t>
            </a:r>
          </a:p>
          <a:p>
            <a:pPr algn="just">
              <a:buFont typeface="Wingdings" pitchFamily="2" charset="2"/>
              <a:buChar char="§"/>
            </a:pPr>
            <a:r>
              <a:rPr lang="en-US" sz="3600" dirty="0" smtClean="0">
                <a:solidFill>
                  <a:srgbClr val="0000FF"/>
                </a:solidFill>
                <a:latin typeface="Times New Roman" pitchFamily="18" charset="0"/>
                <a:cs typeface="Times New Roman" pitchFamily="18" charset="0"/>
              </a:rPr>
              <a:t>These </a:t>
            </a:r>
            <a:r>
              <a:rPr lang="en-US" sz="3600" dirty="0" err="1" smtClean="0">
                <a:solidFill>
                  <a:srgbClr val="0000FF"/>
                </a:solidFill>
                <a:latin typeface="Times New Roman" pitchFamily="18" charset="0"/>
                <a:cs typeface="Times New Roman" pitchFamily="18" charset="0"/>
              </a:rPr>
              <a:t>cytopathic</a:t>
            </a:r>
            <a:r>
              <a:rPr lang="en-US" sz="3600" dirty="0" smtClean="0">
                <a:solidFill>
                  <a:srgbClr val="0000FF"/>
                </a:solidFill>
                <a:latin typeface="Times New Roman" pitchFamily="18" charset="0"/>
                <a:cs typeface="Times New Roman" pitchFamily="18" charset="0"/>
              </a:rPr>
              <a:t> lesions are known as </a:t>
            </a:r>
            <a:r>
              <a:rPr lang="en-US" sz="3600" dirty="0" err="1" smtClean="0">
                <a:solidFill>
                  <a:srgbClr val="0000FF"/>
                </a:solidFill>
                <a:latin typeface="Times New Roman" pitchFamily="18" charset="0"/>
                <a:cs typeface="Times New Roman" pitchFamily="18" charset="0"/>
              </a:rPr>
              <a:t>cytopathic</a:t>
            </a:r>
            <a:r>
              <a:rPr lang="en-US" sz="3600" dirty="0" smtClean="0">
                <a:solidFill>
                  <a:srgbClr val="0000FF"/>
                </a:solidFill>
                <a:latin typeface="Times New Roman" pitchFamily="18" charset="0"/>
                <a:cs typeface="Times New Roman" pitchFamily="18" charset="0"/>
              </a:rPr>
              <a:t> effects and can be observed under microscope. </a:t>
            </a:r>
            <a:endParaRPr lang="en-US" sz="3600" dirty="0" smtClean="0">
              <a:latin typeface="Times New Roman" pitchFamily="18" charset="0"/>
              <a:cs typeface="Times New Roman" pitchFamily="18" charset="0"/>
            </a:endParaRPr>
          </a:p>
          <a:p>
            <a:pPr algn="just">
              <a:buFont typeface="Wingdings" pitchFamily="2" charset="2"/>
              <a:buChar char="§"/>
            </a:pPr>
            <a:r>
              <a:rPr lang="en-US" sz="3600" dirty="0" err="1" smtClean="0">
                <a:latin typeface="Times New Roman" pitchFamily="18" charset="0"/>
                <a:cs typeface="Times New Roman" pitchFamily="18" charset="0"/>
              </a:rPr>
              <a:t>Cytopathic</a:t>
            </a:r>
            <a:r>
              <a:rPr lang="en-US" sz="3600" dirty="0" smtClean="0">
                <a:latin typeface="Times New Roman" pitchFamily="18" charset="0"/>
                <a:cs typeface="Times New Roman" pitchFamily="18" charset="0"/>
              </a:rPr>
              <a:t> effects (CPE) induced by viruses are characteristic, e.g., </a:t>
            </a:r>
            <a:r>
              <a:rPr lang="en-US" sz="3600" dirty="0" err="1" smtClean="0">
                <a:latin typeface="Times New Roman" pitchFamily="18" charset="0"/>
                <a:cs typeface="Times New Roman" pitchFamily="18" charset="0"/>
              </a:rPr>
              <a:t>enteroviuses</a:t>
            </a:r>
            <a:r>
              <a:rPr lang="en-US" sz="3600" dirty="0" smtClean="0">
                <a:latin typeface="Times New Roman" pitchFamily="18" charset="0"/>
                <a:cs typeface="Times New Roman" pitchFamily="18" charset="0"/>
              </a:rPr>
              <a:t> produce </a:t>
            </a:r>
            <a:r>
              <a:rPr lang="en-US" sz="3600" dirty="0" err="1" smtClean="0">
                <a:latin typeface="Times New Roman" pitchFamily="18" charset="0"/>
                <a:cs typeface="Times New Roman" pitchFamily="18" charset="0"/>
              </a:rPr>
              <a:t>crenation</a:t>
            </a:r>
            <a:r>
              <a:rPr lang="en-US" sz="3600" dirty="0" smtClean="0">
                <a:latin typeface="Times New Roman" pitchFamily="18" charset="0"/>
                <a:cs typeface="Times New Roman" pitchFamily="18" charset="0"/>
              </a:rPr>
              <a:t> of cells and degeneration of entire cell sheet. </a:t>
            </a:r>
            <a:endParaRPr lang="en-US" sz="3600" b="1" dirty="0" smtClean="0">
              <a:latin typeface="Times New Roman" pitchFamily="18" charset="0"/>
              <a:cs typeface="Times New Roman" pitchFamily="18" charset="0"/>
            </a:endParaRPr>
          </a:p>
          <a:p>
            <a:pPr>
              <a:buFont typeface="Wingdings" pitchFamily="2" charset="2"/>
              <a:buChar char="q"/>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Font typeface="Wingdings" pitchFamily="2" charset="2"/>
              <a:buChar char="q"/>
            </a:pPr>
            <a:r>
              <a:rPr lang="en-US" sz="3600" b="1" dirty="0" smtClean="0">
                <a:solidFill>
                  <a:srgbClr val="00B050"/>
                </a:solidFill>
                <a:latin typeface="Arial Rounded MT Bold" pitchFamily="34" charset="0"/>
              </a:rPr>
              <a:t>2. </a:t>
            </a:r>
            <a:r>
              <a:rPr lang="en-US" sz="3600" b="1" dirty="0" err="1" smtClean="0">
                <a:solidFill>
                  <a:srgbClr val="00B050"/>
                </a:solidFill>
                <a:latin typeface="Arial Rounded MT Bold" pitchFamily="34" charset="0"/>
              </a:rPr>
              <a:t>Metobolic</a:t>
            </a:r>
            <a:r>
              <a:rPr lang="en-US" sz="3600" b="1" dirty="0" smtClean="0">
                <a:solidFill>
                  <a:srgbClr val="00B050"/>
                </a:solidFill>
                <a:latin typeface="Arial Rounded MT Bold" pitchFamily="34" charset="0"/>
              </a:rPr>
              <a:t> inhibition:-</a:t>
            </a:r>
          </a:p>
          <a:p>
            <a:pPr algn="just">
              <a:buFont typeface="Wingdings" pitchFamily="2" charset="2"/>
              <a:buChar char="§"/>
            </a:pPr>
            <a:r>
              <a:rPr lang="en-IN" sz="3600" dirty="0" smtClean="0">
                <a:solidFill>
                  <a:srgbClr val="FF0000"/>
                </a:solidFill>
              </a:rPr>
              <a:t> </a:t>
            </a:r>
            <a:r>
              <a:rPr lang="en-IN" sz="3600" dirty="0" smtClean="0">
                <a:solidFill>
                  <a:srgbClr val="FF0000"/>
                </a:solidFill>
                <a:latin typeface="Times New Roman" pitchFamily="18" charset="0"/>
                <a:cs typeface="Times New Roman" pitchFamily="18" charset="0"/>
              </a:rPr>
              <a:t>The normal cells produce acid during normal metabolism.</a:t>
            </a:r>
          </a:p>
          <a:p>
            <a:pPr algn="just">
              <a:buFont typeface="Wingdings" pitchFamily="2" charset="2"/>
              <a:buChar char="§"/>
            </a:pPr>
            <a:r>
              <a:rPr lang="en-IN" sz="3600" dirty="0" smtClean="0">
                <a:solidFill>
                  <a:srgbClr val="0000FF"/>
                </a:solidFill>
                <a:latin typeface="Times New Roman" pitchFamily="18" charset="0"/>
                <a:cs typeface="Times New Roman" pitchFamily="18" charset="0"/>
              </a:rPr>
              <a:t> However, virus infected cells fail to produce acid due to inhibition of normal cellular metabolism.</a:t>
            </a:r>
          </a:p>
          <a:p>
            <a:pPr algn="just">
              <a:buFont typeface="Wingdings" pitchFamily="2" charset="2"/>
              <a:buChar char="§"/>
            </a:pPr>
            <a:r>
              <a:rPr lang="en-IN" sz="3600" dirty="0" smtClean="0">
                <a:latin typeface="Times New Roman" pitchFamily="18" charset="0"/>
                <a:cs typeface="Times New Roman" pitchFamily="18" charset="0"/>
              </a:rPr>
              <a:t> This can be detected by use of phenol red indicator in cell culture.</a:t>
            </a:r>
          </a:p>
          <a:p>
            <a:pPr algn="just">
              <a:buFont typeface="Wingdings" pitchFamily="2" charset="2"/>
              <a:buChar char="§"/>
            </a:pPr>
            <a:r>
              <a:rPr lang="en-IN" sz="3600" dirty="0" smtClean="0">
                <a:solidFill>
                  <a:srgbClr val="FF0000"/>
                </a:solidFill>
                <a:latin typeface="Times New Roman" pitchFamily="18" charset="0"/>
                <a:cs typeface="Times New Roman" pitchFamily="18" charset="0"/>
              </a:rPr>
              <a:t> If the virus grows in cell culture, acid production will be stopped and phenol red will not show colour change. </a:t>
            </a:r>
            <a:endParaRPr lang="en-US" sz="3600" dirty="0" smtClean="0">
              <a:solidFill>
                <a:srgbClr val="FF0000"/>
              </a:solidFill>
              <a:latin typeface="Times New Roman" pitchFamily="18" charset="0"/>
              <a:cs typeface="Times New Roman" pitchFamily="18" charset="0"/>
            </a:endParaRPr>
          </a:p>
          <a:p>
            <a:pPr>
              <a:buFont typeface="Wingdings" pitchFamily="2" charset="2"/>
              <a:buChar char="q"/>
            </a:pPr>
            <a:endParaRPr lang="en-US" sz="3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buFont typeface="Wingdings" pitchFamily="2" charset="2"/>
              <a:buChar char="q"/>
            </a:pPr>
            <a:r>
              <a:rPr lang="en-IN" sz="3000" b="1" dirty="0" smtClean="0">
                <a:solidFill>
                  <a:srgbClr val="00B050"/>
                </a:solidFill>
                <a:latin typeface="Arial Rounded MT Bold" pitchFamily="34" charset="0"/>
              </a:rPr>
              <a:t>3. </a:t>
            </a:r>
            <a:r>
              <a:rPr lang="en-IN" sz="3000" b="1" dirty="0" err="1" smtClean="0">
                <a:solidFill>
                  <a:srgbClr val="00B050"/>
                </a:solidFill>
                <a:latin typeface="Arial Rounded MT Bold" pitchFamily="34" charset="0"/>
              </a:rPr>
              <a:t>Haemadsorption</a:t>
            </a:r>
            <a:r>
              <a:rPr lang="en-IN" sz="3000" b="1" dirty="0" smtClean="0">
                <a:solidFill>
                  <a:srgbClr val="00B050"/>
                </a:solidFill>
                <a:latin typeface="Arial Rounded MT Bold" pitchFamily="34" charset="0"/>
              </a:rPr>
              <a:t>:</a:t>
            </a:r>
          </a:p>
          <a:p>
            <a:pPr algn="just">
              <a:buFont typeface="Wingdings" pitchFamily="2" charset="2"/>
              <a:buChar char="§"/>
            </a:pPr>
            <a:r>
              <a:rPr lang="en-IN" sz="3600" b="1" dirty="0" smtClean="0">
                <a:solidFill>
                  <a:srgbClr val="FF0000"/>
                </a:solidFill>
                <a:latin typeface="Times New Roman" pitchFamily="18" charset="0"/>
                <a:cs typeface="Times New Roman" pitchFamily="18" charset="0"/>
              </a:rPr>
              <a:t> </a:t>
            </a:r>
            <a:r>
              <a:rPr lang="en-IN" sz="2900" dirty="0" smtClean="0">
                <a:solidFill>
                  <a:srgbClr val="FF0000"/>
                </a:solidFill>
                <a:latin typeface="Times New Roman" pitchFamily="18" charset="0"/>
                <a:cs typeface="Times New Roman" pitchFamily="18" charset="0"/>
              </a:rPr>
              <a:t>In response to multiplication of </a:t>
            </a:r>
            <a:r>
              <a:rPr lang="en-IN" sz="2900" dirty="0" err="1" smtClean="0">
                <a:solidFill>
                  <a:srgbClr val="FF0000"/>
                </a:solidFill>
                <a:latin typeface="Times New Roman" pitchFamily="18" charset="0"/>
                <a:cs typeface="Times New Roman" pitchFamily="18" charset="0"/>
              </a:rPr>
              <a:t>haemagglutinating</a:t>
            </a:r>
            <a:r>
              <a:rPr lang="en-IN" sz="2900" dirty="0" smtClean="0">
                <a:solidFill>
                  <a:srgbClr val="FF0000"/>
                </a:solidFill>
                <a:latin typeface="Times New Roman" pitchFamily="18" charset="0"/>
                <a:cs typeface="Times New Roman" pitchFamily="18" charset="0"/>
              </a:rPr>
              <a:t> viruses in cell culture, adsorption of certain type of   erythrocytes on the surface of cells occurs, e.g., Influenza  and </a:t>
            </a:r>
            <a:r>
              <a:rPr lang="en-IN" sz="2900" dirty="0" err="1" smtClean="0">
                <a:solidFill>
                  <a:srgbClr val="FF0000"/>
                </a:solidFill>
                <a:latin typeface="Times New Roman" pitchFamily="18" charset="0"/>
                <a:cs typeface="Times New Roman" pitchFamily="18" charset="0"/>
              </a:rPr>
              <a:t>Parainfluenza</a:t>
            </a:r>
            <a:r>
              <a:rPr lang="en-IN" sz="2900" dirty="0" smtClean="0">
                <a:solidFill>
                  <a:srgbClr val="FF0000"/>
                </a:solidFill>
                <a:latin typeface="Times New Roman" pitchFamily="18" charset="0"/>
                <a:cs typeface="Times New Roman" pitchFamily="18" charset="0"/>
              </a:rPr>
              <a:t> viruses. </a:t>
            </a:r>
          </a:p>
          <a:p>
            <a:pPr>
              <a:buFont typeface="Wingdings" pitchFamily="2" charset="2"/>
              <a:buChar char="q"/>
            </a:pPr>
            <a:r>
              <a:rPr lang="en-IN" sz="3000" b="1" dirty="0" smtClean="0">
                <a:solidFill>
                  <a:srgbClr val="00B050"/>
                </a:solidFill>
                <a:latin typeface="Arial Rounded MT Bold" pitchFamily="34" charset="0"/>
              </a:rPr>
              <a:t>4. </a:t>
            </a:r>
            <a:r>
              <a:rPr lang="en-IN" sz="3000" b="1" dirty="0" err="1" smtClean="0">
                <a:solidFill>
                  <a:srgbClr val="00B050"/>
                </a:solidFill>
                <a:latin typeface="Arial Rounded MT Bold" pitchFamily="34" charset="0"/>
              </a:rPr>
              <a:t>Immunofluorescense</a:t>
            </a:r>
            <a:r>
              <a:rPr lang="en-IN" sz="3000" b="1" dirty="0" smtClean="0">
                <a:solidFill>
                  <a:srgbClr val="00B050"/>
                </a:solidFill>
                <a:latin typeface="Arial Rounded MT Bold" pitchFamily="34" charset="0"/>
              </a:rPr>
              <a:t>:</a:t>
            </a:r>
          </a:p>
          <a:p>
            <a:pPr algn="just">
              <a:buFont typeface="Wingdings" pitchFamily="2" charset="2"/>
              <a:buChar char="§"/>
            </a:pPr>
            <a:r>
              <a:rPr lang="en-IN" sz="4000" b="1" dirty="0" smtClean="0">
                <a:solidFill>
                  <a:srgbClr val="0000FF"/>
                </a:solidFill>
              </a:rPr>
              <a:t> </a:t>
            </a:r>
            <a:r>
              <a:rPr lang="en-IN" sz="2900" dirty="0" smtClean="0">
                <a:solidFill>
                  <a:srgbClr val="0000FF"/>
                </a:solidFill>
                <a:latin typeface="Times New Roman" pitchFamily="18" charset="0"/>
                <a:cs typeface="Times New Roman" pitchFamily="18" charset="0"/>
              </a:rPr>
              <a:t>Immunofluorescence (IF) technique  is widely used for the rapid diagnosis of viral infections by the detection of virus antigen in clinical specimens, as well as the detection of virus-specific antibody. </a:t>
            </a:r>
          </a:p>
          <a:p>
            <a:pPr algn="just">
              <a:buFont typeface="Wingdings" pitchFamily="2" charset="2"/>
              <a:buChar char="§"/>
            </a:pPr>
            <a:r>
              <a:rPr lang="en-IN" sz="2900" dirty="0">
                <a:latin typeface="Times New Roman" pitchFamily="18" charset="0"/>
                <a:cs typeface="Times New Roman" pitchFamily="18" charset="0"/>
              </a:rPr>
              <a:t>The technique makes use of a fluorescent- labelled antibody to stain specimens containing specific virus antigens, so that the stained cells fluoresce under UV illumination. </a:t>
            </a:r>
            <a:endParaRPr lang="en-US" sz="2900" dirty="0">
              <a:latin typeface="Times New Roman" pitchFamily="18" charset="0"/>
              <a:cs typeface="Times New Roman" pitchFamily="18" charset="0"/>
            </a:endParaRPr>
          </a:p>
          <a:p>
            <a:pPr marL="0" indent="0" algn="just">
              <a:buNone/>
            </a:pPr>
            <a:endParaRPr lang="en-IN" dirty="0">
              <a:solidFill>
                <a:srgbClr val="0000FF"/>
              </a:solidFill>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Font typeface="Wingdings" pitchFamily="2" charset="2"/>
              <a:buChar char="q"/>
            </a:pPr>
            <a:r>
              <a:rPr lang="en-IN" sz="4800" b="1" dirty="0" smtClean="0">
                <a:solidFill>
                  <a:srgbClr val="00B050"/>
                </a:solidFill>
                <a:latin typeface="Arial Rounded MT Bold" pitchFamily="34" charset="0"/>
              </a:rPr>
              <a:t>5. Interference:</a:t>
            </a:r>
          </a:p>
          <a:p>
            <a:pPr algn="just">
              <a:buFont typeface="Wingdings" pitchFamily="2" charset="2"/>
              <a:buChar char="§"/>
            </a:pPr>
            <a:r>
              <a:rPr lang="en-IN" sz="4000" b="1" dirty="0" smtClean="0">
                <a:solidFill>
                  <a:srgbClr val="FF0000"/>
                </a:solidFill>
              </a:rPr>
              <a:t> </a:t>
            </a:r>
            <a:r>
              <a:rPr lang="en-IN" sz="4000" dirty="0" smtClean="0">
                <a:solidFill>
                  <a:srgbClr val="FF0000"/>
                </a:solidFill>
              </a:rPr>
              <a:t> </a:t>
            </a:r>
            <a:r>
              <a:rPr lang="en-IN" sz="4000" dirty="0" smtClean="0">
                <a:solidFill>
                  <a:srgbClr val="FF0000"/>
                </a:solidFill>
                <a:latin typeface="Times New Roman" pitchFamily="18" charset="0"/>
                <a:cs typeface="Times New Roman" pitchFamily="18" charset="0"/>
              </a:rPr>
              <a:t>In this technique, the growth of first virus inhibits the growth of second virus by interference, e.g., non cytopathogenic viruses inhibit the growth of cytopathogenic viruses. </a:t>
            </a:r>
            <a:endParaRPr lang="en-US" sz="4000" dirty="0" smtClean="0">
              <a:solidFill>
                <a:srgbClr val="FF0000"/>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14356"/>
          </a:xfrm>
        </p:spPr>
        <p:txBody>
          <a:bodyPr>
            <a:normAutofit fontScale="90000"/>
          </a:bodyPr>
          <a:lstStyle/>
          <a:p>
            <a:r>
              <a:rPr lang="en-IN" dirty="0" err="1" smtClean="0"/>
              <a:t>Guineapig</a:t>
            </a:r>
            <a:r>
              <a:rPr lang="en-IN" dirty="0" smtClean="0"/>
              <a:t>-Susceptible animal- </a:t>
            </a:r>
            <a:endParaRPr lang="en-IN" dirty="0"/>
          </a:p>
        </p:txBody>
      </p:sp>
      <p:pic>
        <p:nvPicPr>
          <p:cNvPr id="4" name="Picture 2" descr="C:\Users\ALL\Pictures\220px-Two_adult_Guinea_Pigs_(Cavia_porcellus)[1].jpg"/>
          <p:cNvPicPr>
            <a:picLocks noChangeAspect="1" noChangeArrowheads="1"/>
          </p:cNvPicPr>
          <p:nvPr/>
        </p:nvPicPr>
        <p:blipFill>
          <a:blip r:embed="rId2"/>
          <a:srcRect/>
          <a:stretch>
            <a:fillRect/>
          </a:stretch>
        </p:blipFill>
        <p:spPr bwMode="auto">
          <a:xfrm>
            <a:off x="357158" y="1214422"/>
            <a:ext cx="5572164" cy="4857784"/>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L\Pictures\220px-Two_adult_Guinea_Pigs_(Cavia_porcellus)[1].jpg"/>
          <p:cNvPicPr>
            <a:picLocks noChangeAspect="1" noChangeArrowheads="1"/>
          </p:cNvPicPr>
          <p:nvPr/>
        </p:nvPicPr>
        <p:blipFill>
          <a:blip r:embed="rId2"/>
          <a:srcRect/>
          <a:stretch>
            <a:fillRect/>
          </a:stretch>
        </p:blipFill>
        <p:spPr bwMode="auto">
          <a:xfrm>
            <a:off x="714348" y="714356"/>
            <a:ext cx="5214974" cy="535785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lnSpcReduction="10000"/>
          </a:bodyPr>
          <a:lstStyle/>
          <a:p>
            <a:pPr algn="just">
              <a:buClr>
                <a:srgbClr val="C00000"/>
              </a:buClr>
              <a:buFont typeface="Wingdings" pitchFamily="2" charset="2"/>
              <a:buChar char="q"/>
            </a:pPr>
            <a:r>
              <a:rPr lang="en-US" b="1" dirty="0" smtClean="0">
                <a:solidFill>
                  <a:srgbClr val="0070C0"/>
                </a:solidFill>
              </a:rPr>
              <a:t> </a:t>
            </a:r>
            <a:r>
              <a:rPr lang="en-US" b="1" dirty="0" smtClean="0">
                <a:solidFill>
                  <a:srgbClr val="0070C0"/>
                </a:solidFill>
                <a:latin typeface="Arial Rounded MT Bold" pitchFamily="34" charset="0"/>
              </a:rPr>
              <a:t>Size &amp; visibility :-</a:t>
            </a:r>
          </a:p>
          <a:p>
            <a:pPr marL="457200" indent="-457200" algn="just">
              <a:buClr>
                <a:srgbClr val="C00000"/>
              </a:buClr>
              <a:buFont typeface="Wingdings" pitchFamily="2" charset="2"/>
              <a:buChar char="§"/>
            </a:pPr>
            <a:r>
              <a:rPr lang="en-US" b="1" dirty="0">
                <a:solidFill>
                  <a:srgbClr val="0070C0"/>
                </a:solidFill>
              </a:rPr>
              <a:t> </a:t>
            </a:r>
            <a:r>
              <a:rPr lang="en-US" dirty="0" smtClean="0">
                <a:solidFill>
                  <a:srgbClr val="002060"/>
                </a:solidFill>
                <a:latin typeface="Times New Roman" pitchFamily="18" charset="0"/>
                <a:cs typeface="Times New Roman" pitchFamily="18" charset="0"/>
              </a:rPr>
              <a:t>Viruses </a:t>
            </a:r>
            <a:r>
              <a:rPr lang="en-US" dirty="0">
                <a:solidFill>
                  <a:srgbClr val="002060"/>
                </a:solidFill>
                <a:latin typeface="Times New Roman" pitchFamily="18" charset="0"/>
                <a:cs typeface="Times New Roman" pitchFamily="18" charset="0"/>
              </a:rPr>
              <a:t>vary widely in size. The largest among them (e.g., poxviruses) measuring about </a:t>
            </a:r>
            <a:r>
              <a:rPr lang="en-US" dirty="0" smtClean="0">
                <a:solidFill>
                  <a:srgbClr val="002060"/>
                </a:solidFill>
                <a:latin typeface="Times New Roman" pitchFamily="18" charset="0"/>
                <a:cs typeface="Times New Roman" pitchFamily="18" charset="0"/>
              </a:rPr>
              <a:t>300. The </a:t>
            </a:r>
            <a:r>
              <a:rPr lang="en-US" dirty="0">
                <a:solidFill>
                  <a:srgbClr val="002060"/>
                </a:solidFill>
                <a:latin typeface="Times New Roman" pitchFamily="18" charset="0"/>
                <a:cs typeface="Times New Roman" pitchFamily="18" charset="0"/>
              </a:rPr>
              <a:t>smallest viruses </a:t>
            </a:r>
            <a:r>
              <a:rPr lang="en-US" dirty="0" smtClean="0">
                <a:solidFill>
                  <a:srgbClr val="002060"/>
                </a:solidFill>
                <a:latin typeface="Times New Roman" pitchFamily="18" charset="0"/>
                <a:cs typeface="Times New Roman" pitchFamily="18" charset="0"/>
              </a:rPr>
              <a:t>(e.g. foot &amp; mouth </a:t>
            </a:r>
            <a:r>
              <a:rPr lang="en-US" dirty="0">
                <a:solidFill>
                  <a:srgbClr val="002060"/>
                </a:solidFill>
                <a:latin typeface="Times New Roman" pitchFamily="18" charset="0"/>
                <a:cs typeface="Times New Roman" pitchFamily="18" charset="0"/>
              </a:rPr>
              <a:t>disease virus ) </a:t>
            </a:r>
            <a:r>
              <a:rPr lang="en-US" dirty="0" smtClean="0">
                <a:solidFill>
                  <a:srgbClr val="002060"/>
                </a:solidFill>
                <a:latin typeface="Times New Roman" pitchFamily="18" charset="0"/>
                <a:cs typeface="Times New Roman" pitchFamily="18" charset="0"/>
              </a:rPr>
              <a:t>are about 20nm.</a:t>
            </a:r>
          </a:p>
          <a:p>
            <a:pPr marL="457200" indent="-457200" algn="just">
              <a:buClr>
                <a:srgbClr val="C00000"/>
              </a:buClr>
              <a:buFont typeface="Wingdings" pitchFamily="2" charset="2"/>
              <a:buChar char="§"/>
            </a:pPr>
            <a:r>
              <a:rPr lang="en-US" dirty="0">
                <a:solidFill>
                  <a:srgbClr val="002060"/>
                </a:solidFill>
                <a:latin typeface="Times New Roman" pitchFamily="18" charset="0"/>
                <a:cs typeface="Times New Roman" pitchFamily="18" charset="0"/>
              </a:rPr>
              <a:t> </a:t>
            </a:r>
            <a:r>
              <a:rPr lang="en-US" dirty="0" smtClean="0">
                <a:solidFill>
                  <a:srgbClr val="002060"/>
                </a:solidFill>
                <a:latin typeface="Times New Roman" pitchFamily="18" charset="0"/>
                <a:cs typeface="Times New Roman" pitchFamily="18" charset="0"/>
              </a:rPr>
              <a:t> On </a:t>
            </a:r>
            <a:r>
              <a:rPr lang="en-US" dirty="0">
                <a:solidFill>
                  <a:srgbClr val="002060"/>
                </a:solidFill>
                <a:latin typeface="Times New Roman" pitchFamily="18" charset="0"/>
                <a:cs typeface="Times New Roman" pitchFamily="18" charset="0"/>
              </a:rPr>
              <a:t>the whole viruses are much smaller than bacteria</a:t>
            </a:r>
            <a:r>
              <a:rPr lang="en-US" dirty="0" smtClean="0">
                <a:solidFill>
                  <a:srgbClr val="002060"/>
                </a:solidFill>
                <a:latin typeface="Times New Roman" pitchFamily="18" charset="0"/>
                <a:cs typeface="Times New Roman" pitchFamily="18" charset="0"/>
              </a:rPr>
              <a:t>.</a:t>
            </a:r>
          </a:p>
          <a:p>
            <a:pPr marL="457200" indent="-457200" algn="just">
              <a:buClr>
                <a:srgbClr val="C00000"/>
              </a:buClr>
              <a:buFont typeface="Wingdings" pitchFamily="2" charset="2"/>
              <a:buChar char="§"/>
            </a:pPr>
            <a:r>
              <a:rPr lang="en-US" dirty="0" smtClean="0">
                <a:solidFill>
                  <a:srgbClr val="002060"/>
                </a:solidFill>
                <a:latin typeface="Times New Roman" pitchFamily="18" charset="0"/>
                <a:cs typeface="Times New Roman" pitchFamily="18" charset="0"/>
              </a:rPr>
              <a:t> </a:t>
            </a:r>
            <a:r>
              <a:rPr lang="en-US" dirty="0">
                <a:solidFill>
                  <a:srgbClr val="002060"/>
                </a:solidFill>
                <a:latin typeface="Times New Roman" pitchFamily="18" charset="0"/>
                <a:cs typeface="Times New Roman" pitchFamily="18" charset="0"/>
              </a:rPr>
              <a:t>Mostly animal viruses, plant viruses &amp; bacteriophages are invisible under the light microscope. As they are too small to be seen under the light microscope, they are also designated as ultramicroscopic</a:t>
            </a:r>
            <a:r>
              <a:rPr lang="en-US" dirty="0" smtClean="0">
                <a:solidFill>
                  <a:srgbClr val="002060"/>
                </a:solidFill>
                <a:latin typeface="Times New Roman" pitchFamily="18" charset="0"/>
                <a:cs typeface="Times New Roman" pitchFamily="18" charset="0"/>
              </a:rPr>
              <a:t>.</a:t>
            </a:r>
          </a:p>
          <a:p>
            <a:pPr marL="457200" indent="-457200" algn="just">
              <a:buClr>
                <a:srgbClr val="C00000"/>
              </a:buClr>
              <a:buFont typeface="Wingdings" pitchFamily="2" charset="2"/>
              <a:buChar char="§"/>
            </a:pPr>
            <a:r>
              <a:rPr lang="en-US" dirty="0" smtClean="0">
                <a:solidFill>
                  <a:srgbClr val="002060"/>
                </a:solidFill>
                <a:latin typeface="Times New Roman" pitchFamily="18" charset="0"/>
                <a:cs typeface="Times New Roman" pitchFamily="18" charset="0"/>
              </a:rPr>
              <a:t> </a:t>
            </a:r>
            <a:r>
              <a:rPr lang="en-US" dirty="0">
                <a:solidFill>
                  <a:srgbClr val="002060"/>
                </a:solidFill>
                <a:latin typeface="Times New Roman" pitchFamily="18" charset="0"/>
                <a:cs typeface="Times New Roman" pitchFamily="18" charset="0"/>
              </a:rPr>
              <a:t>One of the larger viruses such as pox viruses, can be seen under the light microscope </a:t>
            </a:r>
            <a:endParaRPr lang="en-IN"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algn="just">
              <a:buClr>
                <a:srgbClr val="C00000"/>
              </a:buClr>
              <a:buFont typeface="Wingdings" pitchFamily="2" charset="2"/>
              <a:buChar char="q"/>
            </a:pPr>
            <a:r>
              <a:rPr lang="en-US" b="1" dirty="0" smtClean="0"/>
              <a:t> </a:t>
            </a:r>
            <a:r>
              <a:rPr lang="en-US" b="1" dirty="0" smtClean="0">
                <a:solidFill>
                  <a:srgbClr val="7030A0"/>
                </a:solidFill>
                <a:latin typeface="Arial Rounded MT Bold" pitchFamily="34" charset="0"/>
              </a:rPr>
              <a:t>Filterability:-</a:t>
            </a:r>
          </a:p>
          <a:p>
            <a:pPr marL="457200" indent="-457200" algn="just">
              <a:buClr>
                <a:srgbClr val="C00000"/>
              </a:buClr>
              <a:buFont typeface="Wingdings" pitchFamily="2" charset="2"/>
              <a:buChar char="§"/>
            </a:pPr>
            <a:r>
              <a:rPr lang="en-US" b="1" dirty="0"/>
              <a:t> </a:t>
            </a:r>
            <a:r>
              <a:rPr lang="en-US" dirty="0" err="1" smtClean="0">
                <a:solidFill>
                  <a:srgbClr val="002060"/>
                </a:solidFill>
                <a:latin typeface="Times New Roman" pitchFamily="18" charset="0"/>
                <a:cs typeface="Times New Roman" pitchFamily="18" charset="0"/>
              </a:rPr>
              <a:t>Iwanowski</a:t>
            </a:r>
            <a:r>
              <a:rPr lang="en-US" dirty="0" smtClean="0">
                <a:solidFill>
                  <a:srgbClr val="002060"/>
                </a:solidFill>
                <a:latin typeface="Times New Roman" pitchFamily="18" charset="0"/>
                <a:cs typeface="Times New Roman" pitchFamily="18" charset="0"/>
              </a:rPr>
              <a:t> </a:t>
            </a:r>
            <a:r>
              <a:rPr lang="en-US" dirty="0">
                <a:solidFill>
                  <a:srgbClr val="002060"/>
                </a:solidFill>
                <a:latin typeface="Times New Roman" pitchFamily="18" charset="0"/>
                <a:cs typeface="Times New Roman" pitchFamily="18" charset="0"/>
              </a:rPr>
              <a:t>demonstrated what was thought to be uniquely distinctive property of viruses, the ability when suspended in fluid to pass through the filters that would hold back </a:t>
            </a:r>
            <a:r>
              <a:rPr lang="en-US" dirty="0" smtClean="0">
                <a:solidFill>
                  <a:srgbClr val="002060"/>
                </a:solidFill>
                <a:latin typeface="Times New Roman" pitchFamily="18" charset="0"/>
                <a:cs typeface="Times New Roman" pitchFamily="18" charset="0"/>
              </a:rPr>
              <a:t>bacteria. Hence </a:t>
            </a:r>
            <a:r>
              <a:rPr lang="en-US" dirty="0">
                <a:solidFill>
                  <a:srgbClr val="002060"/>
                </a:solidFill>
                <a:latin typeface="Times New Roman" pitchFamily="18" charset="0"/>
                <a:cs typeface="Times New Roman" pitchFamily="18" charset="0"/>
              </a:rPr>
              <a:t>they are also known as filterable viruses.  </a:t>
            </a:r>
            <a:r>
              <a:rPr lang="en-US" dirty="0" smtClean="0">
                <a:solidFill>
                  <a:srgbClr val="002060"/>
                </a:solidFill>
              </a:rPr>
              <a:t>                                                                                                     </a:t>
            </a:r>
            <a:endParaRPr lang="en-IN" dirty="0">
              <a:solidFill>
                <a:srgbClr val="002060"/>
              </a:solidFill>
            </a:endParaRPr>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lnSpcReduction="10000"/>
          </a:bodyPr>
          <a:lstStyle/>
          <a:p>
            <a:pPr algn="just">
              <a:buClr>
                <a:srgbClr val="C00000"/>
              </a:buClr>
              <a:buFont typeface="Wingdings" pitchFamily="2" charset="2"/>
              <a:buChar char="q"/>
            </a:pPr>
            <a:r>
              <a:rPr lang="en-US" b="1" dirty="0" smtClean="0"/>
              <a:t> </a:t>
            </a:r>
            <a:r>
              <a:rPr lang="en-US" sz="3400" b="1" dirty="0" smtClean="0">
                <a:solidFill>
                  <a:srgbClr val="7030A0"/>
                </a:solidFill>
                <a:latin typeface="Arial Rounded MT Bold" pitchFamily="34" charset="0"/>
              </a:rPr>
              <a:t>Simple structure</a:t>
            </a:r>
            <a:r>
              <a:rPr lang="en-US" sz="3400" dirty="0" smtClean="0">
                <a:solidFill>
                  <a:srgbClr val="7030A0"/>
                </a:solidFill>
                <a:latin typeface="Arial Rounded MT Bold" pitchFamily="34" charset="0"/>
              </a:rPr>
              <a:t>:-</a:t>
            </a:r>
          </a:p>
          <a:p>
            <a:pPr marL="457200" indent="-457200" algn="just">
              <a:buClr>
                <a:srgbClr val="C00000"/>
              </a:buClr>
              <a:buFont typeface="Wingdings" pitchFamily="2" charset="2"/>
              <a:buChar char="§"/>
            </a:pPr>
            <a:r>
              <a:rPr lang="en-US" dirty="0"/>
              <a:t> </a:t>
            </a:r>
            <a:r>
              <a:rPr lang="en-US" dirty="0" smtClean="0">
                <a:solidFill>
                  <a:srgbClr val="FF0000"/>
                </a:solidFill>
                <a:latin typeface="Times New Roman" pitchFamily="18" charset="0"/>
                <a:cs typeface="Times New Roman" pitchFamily="18" charset="0"/>
              </a:rPr>
              <a:t>Viruses </a:t>
            </a:r>
            <a:r>
              <a:rPr lang="en-US" dirty="0">
                <a:solidFill>
                  <a:srgbClr val="FF0000"/>
                </a:solidFill>
                <a:latin typeface="Times New Roman" pitchFamily="18" charset="0"/>
                <a:cs typeface="Times New Roman" pitchFamily="18" charset="0"/>
              </a:rPr>
              <a:t>have very simple structures. The simplest viruses are nucleoprotein particles consisting of genetic material (DNA or RNA) surrounded by protein </a:t>
            </a:r>
            <a:r>
              <a:rPr lang="en-US" dirty="0" err="1">
                <a:solidFill>
                  <a:srgbClr val="FF0000"/>
                </a:solidFill>
                <a:latin typeface="Times New Roman" pitchFamily="18" charset="0"/>
                <a:cs typeface="Times New Roman" pitchFamily="18" charset="0"/>
              </a:rPr>
              <a:t>capsid</a:t>
            </a:r>
            <a:r>
              <a:rPr lang="en-US" dirty="0">
                <a:solidFill>
                  <a:srgbClr val="FF0000"/>
                </a:solidFill>
                <a:latin typeface="Times New Roman" pitchFamily="18" charset="0"/>
                <a:cs typeface="Times New Roman" pitchFamily="18" charset="0"/>
              </a:rPr>
              <a:t>. </a:t>
            </a:r>
            <a:endParaRPr lang="en-US" dirty="0" smtClean="0">
              <a:solidFill>
                <a:srgbClr val="FF0000"/>
              </a:solidFill>
              <a:latin typeface="Times New Roman" pitchFamily="18" charset="0"/>
              <a:cs typeface="Times New Roman" pitchFamily="18" charset="0"/>
            </a:endParaRPr>
          </a:p>
          <a:p>
            <a:pPr marL="457200" indent="-457200" algn="just">
              <a:buClr>
                <a:srgbClr val="C00000"/>
              </a:buClr>
              <a:buFont typeface="Wingdings" pitchFamily="2" charset="2"/>
              <a:buChar char="§"/>
            </a:pPr>
            <a:r>
              <a:rPr lang="en-US" dirty="0">
                <a:solidFill>
                  <a:srgbClr val="0070C0"/>
                </a:solidFill>
                <a:latin typeface="Times New Roman" pitchFamily="18" charset="0"/>
                <a:cs typeface="Times New Roman" pitchFamily="18" charset="0"/>
              </a:rPr>
              <a:t> </a:t>
            </a:r>
            <a:r>
              <a:rPr lang="en-US" dirty="0" smtClean="0">
                <a:solidFill>
                  <a:srgbClr val="0070C0"/>
                </a:solidFill>
                <a:latin typeface="Times New Roman" pitchFamily="18" charset="0"/>
                <a:cs typeface="Times New Roman" pitchFamily="18" charset="0"/>
              </a:rPr>
              <a:t>In </a:t>
            </a:r>
            <a:r>
              <a:rPr lang="en-US" dirty="0">
                <a:solidFill>
                  <a:srgbClr val="0070C0"/>
                </a:solidFill>
                <a:latin typeface="Times New Roman" pitchFamily="18" charset="0"/>
                <a:cs typeface="Times New Roman" pitchFamily="18" charset="0"/>
              </a:rPr>
              <a:t>this respect they differ from typical cells which are made up proteins, carbohydrates, lipids &amp; nucleic acids. The most complex viruses contain lipids &amp; </a:t>
            </a:r>
            <a:r>
              <a:rPr lang="en-US" dirty="0" smtClean="0">
                <a:solidFill>
                  <a:srgbClr val="0070C0"/>
                </a:solidFill>
                <a:latin typeface="Times New Roman" pitchFamily="18" charset="0"/>
                <a:cs typeface="Times New Roman" pitchFamily="18" charset="0"/>
              </a:rPr>
              <a:t>carbohydrates.</a:t>
            </a:r>
          </a:p>
          <a:p>
            <a:pPr algn="just">
              <a:buClr>
                <a:srgbClr val="C00000"/>
              </a:buClr>
              <a:buFont typeface="Wingdings" pitchFamily="2" charset="2"/>
              <a:buChar char="q"/>
            </a:pPr>
            <a:r>
              <a:rPr lang="en-US" sz="3600" b="1" dirty="0">
                <a:solidFill>
                  <a:srgbClr val="7030A0"/>
                </a:solidFill>
                <a:latin typeface="Arial Rounded MT Bold" pitchFamily="34" charset="0"/>
              </a:rPr>
              <a:t>Absence of cellular structure:-</a:t>
            </a:r>
          </a:p>
          <a:p>
            <a:pPr marL="457200" indent="-457200" algn="just">
              <a:buClr>
                <a:srgbClr val="C00000"/>
              </a:buClr>
              <a:buFont typeface="Wingdings" pitchFamily="2" charset="2"/>
              <a:buChar char="§"/>
            </a:pPr>
            <a:r>
              <a:rPr lang="en-US" dirty="0" smtClean="0">
                <a:solidFill>
                  <a:srgbClr val="002060"/>
                </a:solidFill>
                <a:latin typeface="Times New Roman" pitchFamily="18" charset="0"/>
                <a:cs typeface="Times New Roman" pitchFamily="18" charset="0"/>
              </a:rPr>
              <a:t>Viruses </a:t>
            </a:r>
            <a:r>
              <a:rPr lang="en-US" dirty="0">
                <a:solidFill>
                  <a:srgbClr val="002060"/>
                </a:solidFill>
                <a:latin typeface="Times New Roman" pitchFamily="18" charset="0"/>
                <a:cs typeface="Times New Roman" pitchFamily="18" charset="0"/>
              </a:rPr>
              <a:t>do not have any cytoplasm, thus cytoplasmic organelles like </a:t>
            </a:r>
            <a:r>
              <a:rPr lang="en-US" dirty="0" err="1">
                <a:solidFill>
                  <a:srgbClr val="002060"/>
                </a:solidFill>
                <a:latin typeface="Times New Roman" pitchFamily="18" charset="0"/>
                <a:cs typeface="Times New Roman" pitchFamily="18" charset="0"/>
              </a:rPr>
              <a:t>mitochonria</a:t>
            </a:r>
            <a:r>
              <a:rPr lang="en-US" dirty="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golgi</a:t>
            </a:r>
            <a:r>
              <a:rPr lang="en-US" dirty="0" smtClean="0">
                <a:solidFill>
                  <a:srgbClr val="002060"/>
                </a:solidFill>
                <a:latin typeface="Times New Roman" pitchFamily="18" charset="0"/>
                <a:cs typeface="Times New Roman" pitchFamily="18" charset="0"/>
              </a:rPr>
              <a:t> complex, </a:t>
            </a:r>
            <a:r>
              <a:rPr lang="en-US" dirty="0">
                <a:solidFill>
                  <a:srgbClr val="002060"/>
                </a:solidFill>
                <a:latin typeface="Times New Roman" pitchFamily="18" charset="0"/>
                <a:cs typeface="Times New Roman" pitchFamily="18" charset="0"/>
              </a:rPr>
              <a:t>ribosomes etc. are absent. They do not have limiting cell membrane. </a:t>
            </a:r>
            <a:endParaRPr lang="en-IN"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just">
              <a:buClr>
                <a:srgbClr val="C00000"/>
              </a:buClr>
              <a:buFont typeface="Wingdings" pitchFamily="2" charset="2"/>
              <a:buChar char="q"/>
            </a:pPr>
            <a:r>
              <a:rPr lang="en-US" b="1" dirty="0" smtClean="0">
                <a:solidFill>
                  <a:srgbClr val="7030A0"/>
                </a:solidFill>
                <a:latin typeface="Arial Rounded MT Bold" pitchFamily="34" charset="0"/>
              </a:rPr>
              <a:t>No </a:t>
            </a:r>
            <a:r>
              <a:rPr lang="en-US" b="1" dirty="0">
                <a:solidFill>
                  <a:srgbClr val="7030A0"/>
                </a:solidFill>
                <a:latin typeface="Arial Rounded MT Bold" pitchFamily="34" charset="0"/>
              </a:rPr>
              <a:t>independent metabolism</a:t>
            </a:r>
            <a:r>
              <a:rPr lang="en-US" b="1" dirty="0" smtClean="0">
                <a:solidFill>
                  <a:srgbClr val="7030A0"/>
                </a:solidFill>
                <a:latin typeface="Arial Rounded MT Bold" pitchFamily="34" charset="0"/>
              </a:rPr>
              <a:t>:-</a:t>
            </a:r>
          </a:p>
          <a:p>
            <a:pPr marL="457200" indent="-457200" algn="just">
              <a:buClr>
                <a:srgbClr val="C00000"/>
              </a:buClr>
              <a:buFont typeface="Wingdings" pitchFamily="2" charset="2"/>
              <a:buChar char="§"/>
            </a:pPr>
            <a:r>
              <a:rPr lang="en-US" b="1" dirty="0">
                <a:solidFill>
                  <a:srgbClr val="7030A0"/>
                </a:solidFill>
              </a:rPr>
              <a:t> </a:t>
            </a:r>
            <a:r>
              <a:rPr lang="en-US" dirty="0" smtClean="0">
                <a:solidFill>
                  <a:srgbClr val="FF0000"/>
                </a:solidFill>
                <a:latin typeface="Times New Roman" pitchFamily="18" charset="0"/>
                <a:cs typeface="Times New Roman" pitchFamily="18" charset="0"/>
              </a:rPr>
              <a:t>Viruses </a:t>
            </a:r>
            <a:r>
              <a:rPr lang="en-US" dirty="0">
                <a:solidFill>
                  <a:srgbClr val="FF0000"/>
                </a:solidFill>
                <a:latin typeface="Times New Roman" pitchFamily="18" charset="0"/>
                <a:cs typeface="Times New Roman" pitchFamily="18" charset="0"/>
              </a:rPr>
              <a:t>can not multiply outside a living cell. No virus has been cultivated in cell free medium. </a:t>
            </a:r>
            <a:endParaRPr lang="en-US" dirty="0" smtClean="0">
              <a:solidFill>
                <a:srgbClr val="FF0000"/>
              </a:solidFill>
              <a:latin typeface="Times New Roman" pitchFamily="18" charset="0"/>
              <a:cs typeface="Times New Roman" pitchFamily="18" charset="0"/>
            </a:endParaRPr>
          </a:p>
          <a:p>
            <a:pPr marL="457200" indent="-457200" algn="just">
              <a:buClr>
                <a:srgbClr val="C00000"/>
              </a:buClr>
              <a:buFont typeface="Wingdings" pitchFamily="2" charset="2"/>
              <a:buChar char="§"/>
            </a:pPr>
            <a:r>
              <a:rPr lang="en-US" dirty="0" smtClean="0">
                <a:solidFill>
                  <a:srgbClr val="0000FF"/>
                </a:solidFill>
                <a:latin typeface="Times New Roman" pitchFamily="18" charset="0"/>
                <a:cs typeface="Times New Roman" pitchFamily="18" charset="0"/>
              </a:rPr>
              <a:t>Viruses do not </a:t>
            </a:r>
            <a:r>
              <a:rPr lang="en-US" dirty="0">
                <a:solidFill>
                  <a:srgbClr val="0000FF"/>
                </a:solidFill>
                <a:latin typeface="Times New Roman" pitchFamily="18" charset="0"/>
                <a:cs typeface="Times New Roman" pitchFamily="18" charset="0"/>
              </a:rPr>
              <a:t>have independent metabolism. They are metabolically inactive outside the host cell, because they </a:t>
            </a:r>
            <a:r>
              <a:rPr lang="en-US" dirty="0" smtClean="0">
                <a:solidFill>
                  <a:srgbClr val="0000FF"/>
                </a:solidFill>
                <a:latin typeface="Times New Roman" pitchFamily="18" charset="0"/>
                <a:cs typeface="Times New Roman" pitchFamily="18" charset="0"/>
              </a:rPr>
              <a:t>do not </a:t>
            </a:r>
            <a:r>
              <a:rPr lang="en-US" dirty="0">
                <a:solidFill>
                  <a:srgbClr val="0000FF"/>
                </a:solidFill>
                <a:latin typeface="Times New Roman" pitchFamily="18" charset="0"/>
                <a:cs typeface="Times New Roman" pitchFamily="18" charset="0"/>
              </a:rPr>
              <a:t>posses enzyme systems &amp; protein synthesis machinery. </a:t>
            </a:r>
            <a:endParaRPr lang="en-US" dirty="0" smtClean="0">
              <a:solidFill>
                <a:srgbClr val="0000FF"/>
              </a:solidFill>
              <a:latin typeface="Times New Roman" pitchFamily="18" charset="0"/>
              <a:cs typeface="Times New Roman" pitchFamily="18" charset="0"/>
            </a:endParaRPr>
          </a:p>
          <a:p>
            <a:pPr marL="457200" indent="-457200" algn="just">
              <a:buClr>
                <a:srgbClr val="C00000"/>
              </a:buClr>
              <a:buFont typeface="Wingdings" pitchFamily="2" charset="2"/>
              <a:buChar char="§"/>
            </a:pPr>
            <a:r>
              <a:rPr lang="en-US" dirty="0" smtClean="0">
                <a:solidFill>
                  <a:srgbClr val="FF0000"/>
                </a:solidFill>
                <a:latin typeface="Times New Roman" pitchFamily="18" charset="0"/>
                <a:cs typeface="Times New Roman" pitchFamily="18" charset="0"/>
              </a:rPr>
              <a:t>Viral </a:t>
            </a:r>
            <a:r>
              <a:rPr lang="en-US" dirty="0">
                <a:solidFill>
                  <a:srgbClr val="FF0000"/>
                </a:solidFill>
                <a:latin typeface="Times New Roman" pitchFamily="18" charset="0"/>
                <a:cs typeface="Times New Roman" pitchFamily="18" charset="0"/>
              </a:rPr>
              <a:t>nucleic acid replicate by utilizing protein synthesis machinery of the host. It codes for the synthesis of a number of viral proteins including subunits or </a:t>
            </a:r>
            <a:r>
              <a:rPr lang="en-US" dirty="0" err="1">
                <a:solidFill>
                  <a:srgbClr val="FF0000"/>
                </a:solidFill>
                <a:latin typeface="Times New Roman" pitchFamily="18" charset="0"/>
                <a:cs typeface="Times New Roman" pitchFamily="18" charset="0"/>
              </a:rPr>
              <a:t>capsomeres</a:t>
            </a:r>
            <a:r>
              <a:rPr lang="en-US" dirty="0">
                <a:solidFill>
                  <a:srgbClr val="FF0000"/>
                </a:solidFill>
                <a:latin typeface="Times New Roman" pitchFamily="18" charset="0"/>
                <a:cs typeface="Times New Roman" pitchFamily="18" charset="0"/>
              </a:rPr>
              <a:t> of the </a:t>
            </a:r>
            <a:r>
              <a:rPr lang="en-US" dirty="0" err="1">
                <a:solidFill>
                  <a:srgbClr val="FF0000"/>
                </a:solidFill>
                <a:latin typeface="Times New Roman" pitchFamily="18" charset="0"/>
                <a:cs typeface="Times New Roman" pitchFamily="18" charset="0"/>
              </a:rPr>
              <a:t>capsomeres</a:t>
            </a:r>
            <a:r>
              <a:rPr lang="en-US" dirty="0">
                <a:solidFill>
                  <a:srgbClr val="FF0000"/>
                </a:solidFill>
                <a:latin typeface="Times New Roman" pitchFamily="18" charset="0"/>
                <a:cs typeface="Times New Roman" pitchFamily="18" charset="0"/>
              </a:rPr>
              <a:t> tail proteins &amp; some enzymes concerned with the synthesis or release of </a:t>
            </a:r>
            <a:r>
              <a:rPr lang="en-US" dirty="0" err="1" smtClean="0">
                <a:solidFill>
                  <a:srgbClr val="FF0000"/>
                </a:solidFill>
                <a:latin typeface="Times New Roman" pitchFamily="18" charset="0"/>
                <a:cs typeface="Times New Roman" pitchFamily="18" charset="0"/>
              </a:rPr>
              <a:t>virions</a:t>
            </a:r>
            <a:r>
              <a:rPr lang="en-US" dirty="0" smtClean="0">
                <a:solidFill>
                  <a:srgbClr val="FF0000"/>
                </a:solidFill>
                <a:latin typeface="Times New Roman" pitchFamily="18" charset="0"/>
                <a:cs typeface="Times New Roman" pitchFamily="18" charset="0"/>
              </a:rPr>
              <a:t>.</a:t>
            </a:r>
            <a:endParaRPr lang="en-IN" dirty="0">
              <a:solidFill>
                <a:srgbClr val="FF0000"/>
              </a:solidFill>
              <a:latin typeface="Times New Roman" pitchFamily="18" charset="0"/>
              <a:cs typeface="Times New Roman" pitchFamily="18" charset="0"/>
            </a:endParaRPr>
          </a:p>
          <a:p>
            <a:pPr algn="just">
              <a:buClr>
                <a:srgbClr val="C00000"/>
              </a:buClr>
              <a:buFont typeface="Wingdings" pitchFamily="2" charset="2"/>
              <a:buChar char="q"/>
            </a:pP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pPr algn="just">
              <a:buClr>
                <a:srgbClr val="C00000"/>
              </a:buClr>
              <a:buFont typeface="Wingdings" pitchFamily="2" charset="2"/>
              <a:buChar char="q"/>
            </a:pPr>
            <a:r>
              <a:rPr lang="en-US" b="1" dirty="0" smtClean="0"/>
              <a:t> </a:t>
            </a:r>
            <a:r>
              <a:rPr lang="en-US" sz="3600" b="1" dirty="0" smtClean="0">
                <a:solidFill>
                  <a:srgbClr val="7030A0"/>
                </a:solidFill>
                <a:latin typeface="Arial Rounded MT Bold" pitchFamily="34" charset="0"/>
              </a:rPr>
              <a:t>Nucleic acids:-</a:t>
            </a:r>
          </a:p>
          <a:p>
            <a:pPr marL="457200" indent="-457200" algn="just">
              <a:buClr>
                <a:srgbClr val="C00000"/>
              </a:buClr>
              <a:buFont typeface="Wingdings" pitchFamily="2" charset="2"/>
              <a:buChar char="§"/>
            </a:pPr>
            <a:r>
              <a:rPr lang="en-US" b="1" dirty="0"/>
              <a:t> </a:t>
            </a:r>
            <a:r>
              <a:rPr lang="en-US" dirty="0" err="1" smtClean="0">
                <a:solidFill>
                  <a:srgbClr val="002060"/>
                </a:solidFill>
                <a:latin typeface="Times New Roman" pitchFamily="18" charset="0"/>
                <a:cs typeface="Times New Roman" pitchFamily="18" charset="0"/>
              </a:rPr>
              <a:t>Virions</a:t>
            </a:r>
            <a:r>
              <a:rPr lang="en-US" dirty="0" smtClean="0">
                <a:solidFill>
                  <a:srgbClr val="002060"/>
                </a:solidFill>
                <a:latin typeface="Times New Roman" pitchFamily="18" charset="0"/>
                <a:cs typeface="Times New Roman" pitchFamily="18" charset="0"/>
              </a:rPr>
              <a:t> </a:t>
            </a:r>
            <a:r>
              <a:rPr lang="en-US" dirty="0">
                <a:solidFill>
                  <a:srgbClr val="002060"/>
                </a:solidFill>
                <a:latin typeface="Times New Roman" pitchFamily="18" charset="0"/>
                <a:cs typeface="Times New Roman" pitchFamily="18" charset="0"/>
              </a:rPr>
              <a:t>have only one nucleic acid, either DNA or RNA. Typical cells have both DNA &amp; RNA</a:t>
            </a:r>
            <a:r>
              <a:rPr lang="en-US" dirty="0" smtClean="0">
                <a:solidFill>
                  <a:srgbClr val="002060"/>
                </a:solidFill>
                <a:latin typeface="Times New Roman" pitchFamily="18" charset="0"/>
                <a:cs typeface="Times New Roman" pitchFamily="18" charset="0"/>
              </a:rPr>
              <a:t>.</a:t>
            </a:r>
          </a:p>
          <a:p>
            <a:pPr algn="just">
              <a:buClr>
                <a:srgbClr val="C00000"/>
              </a:buClr>
            </a:pPr>
            <a:endParaRPr lang="en-US" dirty="0" smtClean="0">
              <a:solidFill>
                <a:srgbClr val="002060"/>
              </a:solidFill>
              <a:latin typeface="Times New Roman" pitchFamily="18" charset="0"/>
              <a:cs typeface="Times New Roman" pitchFamily="18" charset="0"/>
            </a:endParaRPr>
          </a:p>
          <a:p>
            <a:pPr algn="just">
              <a:buClr>
                <a:srgbClr val="C00000"/>
              </a:buClr>
              <a:buFont typeface="Wingdings" pitchFamily="2" charset="2"/>
              <a:buChar char="q"/>
            </a:pPr>
            <a:r>
              <a:rPr lang="en-US" b="1" dirty="0" smtClean="0">
                <a:latin typeface="Times New Roman" pitchFamily="18" charset="0"/>
                <a:cs typeface="Times New Roman" pitchFamily="18" charset="0"/>
              </a:rPr>
              <a:t> </a:t>
            </a:r>
            <a:r>
              <a:rPr lang="en-US" sz="3600" b="1" dirty="0">
                <a:solidFill>
                  <a:srgbClr val="7030A0"/>
                </a:solidFill>
                <a:latin typeface="Arial Rounded MT Bold" pitchFamily="34" charset="0"/>
                <a:cs typeface="Times New Roman" pitchFamily="18" charset="0"/>
              </a:rPr>
              <a:t>Crystallization</a:t>
            </a:r>
            <a:r>
              <a:rPr lang="en-US" sz="3600" b="1" dirty="0" smtClean="0">
                <a:solidFill>
                  <a:srgbClr val="7030A0"/>
                </a:solidFill>
                <a:latin typeface="Arial Rounded MT Bold" pitchFamily="34" charset="0"/>
                <a:cs typeface="Times New Roman" pitchFamily="18" charset="0"/>
              </a:rPr>
              <a:t>:</a:t>
            </a:r>
            <a:r>
              <a:rPr lang="en-US" sz="3600" b="1" dirty="0" smtClean="0">
                <a:latin typeface="Arial Rounded MT Bold" pitchFamily="34" charset="0"/>
                <a:cs typeface="Times New Roman" pitchFamily="18" charset="0"/>
              </a:rPr>
              <a:t>- </a:t>
            </a:r>
            <a:r>
              <a:rPr lang="en-US" dirty="0">
                <a:solidFill>
                  <a:srgbClr val="002060"/>
                </a:solidFill>
                <a:latin typeface="Times New Roman" pitchFamily="18" charset="0"/>
                <a:cs typeface="Times New Roman" pitchFamily="18" charset="0"/>
              </a:rPr>
              <a:t>Many of the smaller viruses can be crystallized &amp; thus behave like chemicals</a:t>
            </a:r>
            <a:r>
              <a:rPr lang="en-US" dirty="0" smtClean="0">
                <a:solidFill>
                  <a:srgbClr val="002060"/>
                </a:solidFill>
                <a:latin typeface="Times New Roman" pitchFamily="18" charset="0"/>
                <a:cs typeface="Times New Roman" pitchFamily="18" charset="0"/>
              </a:rPr>
              <a:t>.</a:t>
            </a:r>
          </a:p>
          <a:p>
            <a:pPr algn="just">
              <a:buClr>
                <a:srgbClr val="C00000"/>
              </a:buClr>
            </a:pPr>
            <a:endParaRPr lang="en-US" dirty="0" smtClean="0">
              <a:solidFill>
                <a:srgbClr val="002060"/>
              </a:solidFill>
              <a:latin typeface="Times New Roman" pitchFamily="18" charset="0"/>
              <a:cs typeface="Times New Roman" pitchFamily="18" charset="0"/>
            </a:endParaRPr>
          </a:p>
          <a:p>
            <a:pPr algn="just">
              <a:buClr>
                <a:srgbClr val="C00000"/>
              </a:buClr>
              <a:buFont typeface="Wingdings" pitchFamily="2" charset="2"/>
              <a:buChar char="q"/>
            </a:pPr>
            <a:r>
              <a:rPr lang="en-US" b="1" dirty="0" smtClean="0">
                <a:latin typeface="Times New Roman" pitchFamily="18" charset="0"/>
                <a:cs typeface="Times New Roman" pitchFamily="18" charset="0"/>
              </a:rPr>
              <a:t> </a:t>
            </a:r>
            <a:r>
              <a:rPr lang="en-US" sz="3600" b="1" dirty="0">
                <a:solidFill>
                  <a:srgbClr val="7030A0"/>
                </a:solidFill>
                <a:latin typeface="Arial Rounded MT Bold" pitchFamily="34" charset="0"/>
                <a:cs typeface="Times New Roman" pitchFamily="18" charset="0"/>
              </a:rPr>
              <a:t>No growth &amp; division</a:t>
            </a:r>
            <a:r>
              <a:rPr lang="en-US" sz="3600" dirty="0" smtClean="0">
                <a:solidFill>
                  <a:srgbClr val="7030A0"/>
                </a:solidFill>
                <a:latin typeface="Arial Rounded MT Bold" pitchFamily="34" charset="0"/>
                <a:cs typeface="Times New Roman" pitchFamily="18" charset="0"/>
              </a:rPr>
              <a:t>:-</a:t>
            </a:r>
            <a:r>
              <a:rPr lang="en-US" sz="3600" dirty="0" smtClean="0">
                <a:latin typeface="Arial Rounded MT Bold" pitchFamily="34" charset="0"/>
                <a:cs typeface="Times New Roman" pitchFamily="18" charset="0"/>
              </a:rPr>
              <a:t> </a:t>
            </a:r>
            <a:r>
              <a:rPr lang="en-US" dirty="0" smtClean="0">
                <a:solidFill>
                  <a:srgbClr val="002060"/>
                </a:solidFill>
                <a:latin typeface="Times New Roman" pitchFamily="18" charset="0"/>
                <a:cs typeface="Times New Roman" pitchFamily="18" charset="0"/>
              </a:rPr>
              <a:t>Viruses </a:t>
            </a:r>
            <a:r>
              <a:rPr lang="en-US" dirty="0">
                <a:solidFill>
                  <a:srgbClr val="002060"/>
                </a:solidFill>
                <a:latin typeface="Times New Roman" pitchFamily="18" charset="0"/>
                <a:cs typeface="Times New Roman" pitchFamily="18" charset="0"/>
              </a:rPr>
              <a:t>do not have power of growth &amp; division. A fully formed virus does not increase in size by addition of new molecules. </a:t>
            </a:r>
            <a:endParaRPr lang="en-IN" dirty="0">
              <a:solidFill>
                <a:srgbClr val="002060"/>
              </a:solidFill>
              <a:latin typeface="Times New Roman" pitchFamily="18" charset="0"/>
              <a:cs typeface="Times New Roman" pitchFamily="18" charset="0"/>
            </a:endParaRPr>
          </a:p>
          <a:p>
            <a:pPr algn="just">
              <a:buClr>
                <a:srgbClr val="C00000"/>
              </a:buClr>
              <a:buFont typeface="Wingdings" pitchFamily="2" charset="2"/>
              <a:buChar char="q"/>
            </a:pP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fontScale="92500" lnSpcReduction="10000"/>
          </a:bodyPr>
          <a:lstStyle/>
          <a:p>
            <a:pPr algn="just">
              <a:lnSpc>
                <a:spcPct val="110000"/>
              </a:lnSpc>
              <a:buClr>
                <a:srgbClr val="FF0000"/>
              </a:buClr>
              <a:buFont typeface="Wingdings" pitchFamily="2" charset="2"/>
              <a:buChar char="q"/>
            </a:pPr>
            <a:r>
              <a:rPr lang="en-IN" dirty="0" smtClean="0"/>
              <a:t> </a:t>
            </a:r>
            <a:r>
              <a:rPr lang="en-IN" sz="3500" b="1" dirty="0" smtClean="0">
                <a:solidFill>
                  <a:srgbClr val="002060"/>
                </a:solidFill>
                <a:latin typeface="Arial Rounded MT Bold" pitchFamily="34" charset="0"/>
              </a:rPr>
              <a:t>Viral structure:-</a:t>
            </a:r>
          </a:p>
          <a:p>
            <a:pPr marL="457200" indent="-457200" algn="just">
              <a:lnSpc>
                <a:spcPct val="110000"/>
              </a:lnSpc>
              <a:buClr>
                <a:srgbClr val="FF0000"/>
              </a:buClr>
              <a:buFont typeface="Wingdings" pitchFamily="2" charset="2"/>
              <a:buChar char="§"/>
            </a:pPr>
            <a:r>
              <a:rPr lang="en-IN" sz="3000" dirty="0" smtClean="0">
                <a:latin typeface="Calibri" pitchFamily="34" charset="0"/>
              </a:rPr>
              <a:t> </a:t>
            </a:r>
            <a:r>
              <a:rPr lang="en-IN" sz="3000" dirty="0" smtClean="0">
                <a:solidFill>
                  <a:srgbClr val="7030A0"/>
                </a:solidFill>
                <a:latin typeface="Times New Roman" pitchFamily="18" charset="0"/>
                <a:cs typeface="Times New Roman" pitchFamily="18" charset="0"/>
              </a:rPr>
              <a:t>Viruses are ultramicroscopic particles containing nucleic acid surrounded by protein, and in some cases, other macromolecular components such as a membrane like envelope. </a:t>
            </a:r>
          </a:p>
          <a:p>
            <a:pPr marL="457200" indent="-457200" algn="just">
              <a:lnSpc>
                <a:spcPct val="110000"/>
              </a:lnSpc>
              <a:buClr>
                <a:srgbClr val="FF0000"/>
              </a:buClr>
              <a:buFont typeface="Wingdings" pitchFamily="2" charset="2"/>
              <a:buChar char="§"/>
            </a:pPr>
            <a:r>
              <a:rPr lang="en-IN" sz="3000" dirty="0" smtClean="0">
                <a:latin typeface="Times New Roman" pitchFamily="18" charset="0"/>
                <a:cs typeface="Times New Roman" pitchFamily="18" charset="0"/>
              </a:rPr>
              <a:t> </a:t>
            </a:r>
            <a:r>
              <a:rPr lang="en-IN" sz="3000" dirty="0" smtClean="0">
                <a:solidFill>
                  <a:srgbClr val="7030A0"/>
                </a:solidFill>
                <a:latin typeface="Times New Roman" pitchFamily="18" charset="0"/>
                <a:cs typeface="Times New Roman" pitchFamily="18" charset="0"/>
              </a:rPr>
              <a:t>Outside the host cell, the virus particle is also known as a </a:t>
            </a:r>
            <a:r>
              <a:rPr lang="en-IN" sz="3000" b="1" dirty="0" err="1" smtClean="0">
                <a:solidFill>
                  <a:schemeClr val="tx1"/>
                </a:solidFill>
                <a:latin typeface="Times New Roman" pitchFamily="18" charset="0"/>
                <a:cs typeface="Times New Roman" pitchFamily="18" charset="0"/>
              </a:rPr>
              <a:t>virion</a:t>
            </a:r>
            <a:r>
              <a:rPr lang="en-IN" sz="3000" b="1" dirty="0" smtClean="0">
                <a:solidFill>
                  <a:schemeClr val="tx1"/>
                </a:solidFill>
                <a:latin typeface="Times New Roman" pitchFamily="18" charset="0"/>
                <a:cs typeface="Times New Roman" pitchFamily="18" charset="0"/>
              </a:rPr>
              <a:t>.</a:t>
            </a:r>
            <a:r>
              <a:rPr lang="en-IN" sz="3000" dirty="0" smtClean="0">
                <a:solidFill>
                  <a:srgbClr val="7030A0"/>
                </a:solidFill>
                <a:latin typeface="Times New Roman" pitchFamily="18" charset="0"/>
                <a:cs typeface="Times New Roman" pitchFamily="18" charset="0"/>
              </a:rPr>
              <a:t> The </a:t>
            </a:r>
            <a:r>
              <a:rPr lang="en-IN" sz="3000" dirty="0" err="1" smtClean="0">
                <a:solidFill>
                  <a:schemeClr val="tx1"/>
                </a:solidFill>
                <a:latin typeface="Times New Roman" pitchFamily="18" charset="0"/>
                <a:cs typeface="Times New Roman" pitchFamily="18" charset="0"/>
              </a:rPr>
              <a:t>virion</a:t>
            </a:r>
            <a:r>
              <a:rPr lang="en-IN" sz="3000" dirty="0" smtClean="0">
                <a:solidFill>
                  <a:srgbClr val="7030A0"/>
                </a:solidFill>
                <a:latin typeface="Times New Roman" pitchFamily="18" charset="0"/>
                <a:cs typeface="Times New Roman" pitchFamily="18" charset="0"/>
              </a:rPr>
              <a:t> is metabolically inert and does not grow or carry on respiratory or biosynthetic functions.</a:t>
            </a:r>
          </a:p>
          <a:p>
            <a:pPr marL="457200" indent="-457200" algn="just">
              <a:lnSpc>
                <a:spcPct val="110000"/>
              </a:lnSpc>
              <a:buClr>
                <a:srgbClr val="FF0000"/>
              </a:buClr>
              <a:buFont typeface="Wingdings" pitchFamily="2" charset="2"/>
              <a:buChar char="§"/>
            </a:pPr>
            <a:r>
              <a:rPr lang="en-IN" sz="3000" dirty="0" smtClean="0">
                <a:solidFill>
                  <a:srgbClr val="7030A0"/>
                </a:solidFill>
                <a:latin typeface="Times New Roman" pitchFamily="18" charset="0"/>
                <a:cs typeface="Times New Roman" pitchFamily="18" charset="0"/>
              </a:rPr>
              <a:t> </a:t>
            </a:r>
            <a:r>
              <a:rPr lang="en-IN" sz="3000" b="1" dirty="0" smtClean="0">
                <a:solidFill>
                  <a:srgbClr val="002060"/>
                </a:solidFill>
                <a:latin typeface="Times New Roman" pitchFamily="18" charset="0"/>
                <a:cs typeface="Times New Roman" pitchFamily="18" charset="0"/>
              </a:rPr>
              <a:t>Viral structure:-</a:t>
            </a:r>
            <a:r>
              <a:rPr lang="en-IN" sz="3000" dirty="0" smtClean="0">
                <a:solidFill>
                  <a:srgbClr val="002060"/>
                </a:solidFill>
                <a:latin typeface="Times New Roman" pitchFamily="18" charset="0"/>
                <a:cs typeface="Times New Roman" pitchFamily="18" charset="0"/>
              </a:rPr>
              <a:t> </a:t>
            </a:r>
            <a:r>
              <a:rPr lang="en-IN" sz="3000" dirty="0" smtClean="0">
                <a:solidFill>
                  <a:srgbClr val="7030A0"/>
                </a:solidFill>
                <a:latin typeface="Times New Roman" pitchFamily="18" charset="0"/>
                <a:cs typeface="Times New Roman" pitchFamily="18" charset="0"/>
              </a:rPr>
              <a:t>Certain viruses contain ribonucleic acid (RNA), while other viruses have deoxyribonucleic acid (DNA).</a:t>
            </a:r>
          </a:p>
          <a:p>
            <a:pPr marL="457200" indent="-457200" algn="just">
              <a:lnSpc>
                <a:spcPct val="110000"/>
              </a:lnSpc>
              <a:buClr>
                <a:srgbClr val="FF0000"/>
              </a:buClr>
              <a:buFont typeface="Wingdings" pitchFamily="2" charset="2"/>
              <a:buChar char="§"/>
            </a:pPr>
            <a:r>
              <a:rPr lang="en-IN" sz="3000" dirty="0" smtClean="0">
                <a:latin typeface="Times New Roman" pitchFamily="18" charset="0"/>
                <a:cs typeface="Times New Roman" pitchFamily="18" charset="0"/>
              </a:rPr>
              <a:t> </a:t>
            </a:r>
            <a:r>
              <a:rPr lang="en-IN" sz="3000" dirty="0" smtClean="0">
                <a:solidFill>
                  <a:srgbClr val="7030A0"/>
                </a:solidFill>
                <a:latin typeface="Times New Roman" pitchFamily="18" charset="0"/>
                <a:cs typeface="Times New Roman" pitchFamily="18" charset="0"/>
              </a:rPr>
              <a:t>The nucleic acid portion of the viruses is known as the </a:t>
            </a:r>
            <a:r>
              <a:rPr lang="en-IN" sz="3000" b="1" dirty="0" smtClean="0">
                <a:solidFill>
                  <a:srgbClr val="7030A0"/>
                </a:solidFill>
                <a:latin typeface="Times New Roman" pitchFamily="18" charset="0"/>
                <a:cs typeface="Times New Roman" pitchFamily="18" charset="0"/>
              </a:rPr>
              <a:t>genome.</a:t>
            </a:r>
            <a:r>
              <a:rPr lang="en-IN" sz="3000" dirty="0" smtClean="0">
                <a:solidFill>
                  <a:srgbClr val="7030A0"/>
                </a:solidFill>
                <a:latin typeface="Times New Roman" pitchFamily="18" charset="0"/>
                <a:cs typeface="Times New Roman" pitchFamily="18" charset="0"/>
              </a:rPr>
              <a:t> The nucleic acid may be single-stranded or double-stranded; it may be linear or a closed loop.</a:t>
            </a:r>
            <a:endParaRPr lang="en-IN" sz="3000" dirty="0" smtClean="0">
              <a:latin typeface="Times New Roman" pitchFamily="18" charset="0"/>
              <a:cs typeface="Times New Roman" pitchFamily="18" charset="0"/>
            </a:endParaRPr>
          </a:p>
          <a:p>
            <a:endParaRPr lang="en-IN" dirty="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406</TotalTime>
  <Words>2047</Words>
  <Application>Microsoft Office PowerPoint</Application>
  <PresentationFormat>On-screen Show (4:3)</PresentationFormat>
  <Paragraphs>118</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Guineapig-Susceptible animal- </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ALL</dc:creator>
  <cp:lastModifiedBy>HP</cp:lastModifiedBy>
  <cp:revision>74</cp:revision>
  <dcterms:created xsi:type="dcterms:W3CDTF">2013-01-01T18:06:47Z</dcterms:created>
  <dcterms:modified xsi:type="dcterms:W3CDTF">2021-10-08T05:58:12Z</dcterms:modified>
</cp:coreProperties>
</file>